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0F8"/>
          </a:solidFill>
        </a:fill>
      </a:tcStyle>
    </a:wholeTbl>
    <a:band2H>
      <a:tcTxStyle/>
      <a:tcStyle>
        <a:tcBdr/>
        <a:fill>
          <a:solidFill>
            <a:srgbClr val="E7F0F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E9D0"/>
          </a:solidFill>
        </a:fill>
      </a:tcStyle>
    </a:wholeTbl>
    <a:band2H>
      <a:tcTxStyle/>
      <a:tcStyle>
        <a:tcBdr/>
        <a:fill>
          <a:solidFill>
            <a:srgbClr val="EDF4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D1EE"/>
          </a:solidFill>
        </a:fill>
      </a:tcStyle>
    </a:wholeTbl>
    <a:band2H>
      <a:tcTxStyle/>
      <a:tcStyle>
        <a:tcBdr/>
        <a:fill>
          <a:solidFill>
            <a:srgbClr val="F0E9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1143000" y="685800"/>
            <a:ext cx="4572000" cy="3429000"/>
          </a:xfrm>
          <a:prstGeom prst="rect">
            <a:avLst/>
          </a:prstGeom>
        </p:spPr>
        <p:txBody>
          <a:bodyPr/>
          <a:lstStyle/>
          <a:p>
            <a:endParaRPr/>
          </a:p>
        </p:txBody>
      </p:sp>
      <p:sp>
        <p:nvSpPr>
          <p:cNvPr id="204" name="Shape 20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pPr defTabSz="973701">
              <a:defRPr>
                <a:solidFill>
                  <a:srgbClr val="2F5597"/>
                </a:solidFill>
              </a:defRPr>
            </a:pPr>
            <a:r>
              <a:t>South Africa refers to Community Health Workers - CHW</a:t>
            </a:r>
          </a:p>
          <a:p>
            <a:pPr defTabSz="973701">
              <a:defRPr>
                <a:solidFill>
                  <a:srgbClr val="2F5597"/>
                </a:solidFill>
              </a:defRPr>
            </a:pPr>
            <a:r>
              <a:t>Namibia refers to CHW and Health Extension Worker</a:t>
            </a:r>
          </a:p>
          <a:p>
            <a:pPr defTabSz="973701">
              <a:defRPr>
                <a:solidFill>
                  <a:srgbClr val="2F5597"/>
                </a:solidFill>
              </a:defRPr>
            </a:pPr>
            <a:r>
              <a:t>Zimbabwe refers to Village Worker or Environmental Health Technician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a:spLocks noGrp="1" noRot="1" noChangeAspect="1"/>
          </p:cNvSpPr>
          <p:nvPr>
            <p:ph type="sldImg"/>
          </p:nvPr>
        </p:nvSpPr>
        <p:spPr>
          <a:prstGeom prst="rect">
            <a:avLst/>
          </a:prstGeom>
        </p:spPr>
        <p:txBody>
          <a:bodyPr/>
          <a:lstStyle/>
          <a:p>
            <a:endParaRPr/>
          </a:p>
        </p:txBody>
      </p:sp>
      <p:sp>
        <p:nvSpPr>
          <p:cNvPr id="761" name="Shape 761"/>
          <p:cNvSpPr>
            <a:spLocks noGrp="1"/>
          </p:cNvSpPr>
          <p:nvPr>
            <p:ph type="body" sz="quarter" idx="1"/>
          </p:nvPr>
        </p:nvSpPr>
        <p:spPr>
          <a:prstGeom prst="rect">
            <a:avLst/>
          </a:prstGeom>
        </p:spPr>
        <p:txBody>
          <a:bodyPr/>
          <a:lstStyle>
            <a:lvl1pPr defTabSz="973701">
              <a:defRPr b="1"/>
            </a:lvl1pPr>
          </a:lstStyle>
          <a:p>
            <a:r>
              <a:t>OTL (Outreach Team leader), Facility nurse – terms used in South Africa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noRot="1" noChangeAspect="1"/>
          </p:cNvSpPr>
          <p:nvPr>
            <p:ph type="sldImg"/>
          </p:nvPr>
        </p:nvSpPr>
        <p:spPr>
          <a:xfrm>
            <a:off x="381000" y="685800"/>
            <a:ext cx="6096000" cy="3429000"/>
          </a:xfrm>
          <a:prstGeom prst="rect">
            <a:avLst/>
          </a:prstGeom>
        </p:spPr>
        <p:txBody>
          <a:bodyPr/>
          <a:lstStyle/>
          <a:p>
            <a:endParaRPr/>
          </a:p>
        </p:txBody>
      </p:sp>
      <p:sp>
        <p:nvSpPr>
          <p:cNvPr id="788" name="Shape 788"/>
          <p:cNvSpPr>
            <a:spLocks noGrp="1"/>
          </p:cNvSpPr>
          <p:nvPr>
            <p:ph type="body" sz="quarter" idx="1"/>
          </p:nvPr>
        </p:nvSpPr>
        <p:spPr>
          <a:prstGeom prst="rect">
            <a:avLst/>
          </a:prstGeom>
        </p:spPr>
        <p:txBody>
          <a:bodyPr/>
          <a:lstStyle/>
          <a:p>
            <a:pPr marL="182567" indent="-182567"/>
            <a:endParaRPr/>
          </a:p>
          <a:p>
            <a:pPr marL="182567" indent="-182567">
              <a:defRPr>
                <a:solidFill>
                  <a:srgbClr val="0D0D0D"/>
                </a:solidFill>
              </a:defRPr>
            </a:pPr>
            <a:r>
              <a:t>.</a:t>
            </a:r>
          </a:p>
          <a:p>
            <a:pPr marL="182567" indent="-182567">
              <a:defRPr>
                <a:solidFill>
                  <a:srgbClr val="0D0D0D"/>
                </a:solidFill>
              </a:defRPr>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Shape 827"/>
          <p:cNvSpPr>
            <a:spLocks noGrp="1" noRot="1" noChangeAspect="1"/>
          </p:cNvSpPr>
          <p:nvPr>
            <p:ph type="sldImg"/>
          </p:nvPr>
        </p:nvSpPr>
        <p:spPr>
          <a:xfrm>
            <a:off x="381000" y="685800"/>
            <a:ext cx="6096000" cy="3429000"/>
          </a:xfrm>
          <a:prstGeom prst="rect">
            <a:avLst/>
          </a:prstGeom>
        </p:spPr>
        <p:txBody>
          <a:bodyPr/>
          <a:lstStyle/>
          <a:p>
            <a:endParaRPr/>
          </a:p>
        </p:txBody>
      </p:sp>
      <p:sp>
        <p:nvSpPr>
          <p:cNvPr id="828" name="Shape 828"/>
          <p:cNvSpPr>
            <a:spLocks noGrp="1"/>
          </p:cNvSpPr>
          <p:nvPr>
            <p:ph type="body" sz="quarter" idx="1"/>
          </p:nvPr>
        </p:nvSpPr>
        <p:spPr>
          <a:prstGeom prst="rect">
            <a:avLst/>
          </a:prstGeom>
        </p:spPr>
        <p:txBody>
          <a:bodyPr/>
          <a:lstStyle>
            <a:lvl1pPr marL="179164" indent="-179164"/>
          </a:lstStyle>
          <a:p>
            <a:r>
              <a:t>Click to get the corresponding images to come up as you mention the symptom / sign.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Shape 871"/>
          <p:cNvSpPr>
            <a:spLocks noGrp="1" noRot="1" noChangeAspect="1"/>
          </p:cNvSpPr>
          <p:nvPr>
            <p:ph type="sldImg"/>
          </p:nvPr>
        </p:nvSpPr>
        <p:spPr>
          <a:prstGeom prst="rect">
            <a:avLst/>
          </a:prstGeom>
        </p:spPr>
        <p:txBody>
          <a:bodyPr/>
          <a:lstStyle/>
          <a:p>
            <a:endParaRPr/>
          </a:p>
        </p:txBody>
      </p:sp>
      <p:sp>
        <p:nvSpPr>
          <p:cNvPr id="872" name="Shape 872"/>
          <p:cNvSpPr>
            <a:spLocks noGrp="1"/>
          </p:cNvSpPr>
          <p:nvPr>
            <p:ph type="body" sz="quarter" idx="1"/>
          </p:nvPr>
        </p:nvSpPr>
        <p:spPr>
          <a:prstGeom prst="rect">
            <a:avLst/>
          </a:prstGeom>
        </p:spPr>
        <p:txBody>
          <a:bodyPr/>
          <a:lstStyle/>
          <a:p>
            <a:pPr defTabSz="1026959">
              <a:defRPr b="1"/>
            </a:pPr>
            <a:r>
              <a:t>6 Clicks</a:t>
            </a:r>
          </a:p>
          <a:p>
            <a:pPr defTabSz="1026959">
              <a:defRPr b="1"/>
            </a:pPr>
            <a:r>
              <a:t>This is just to highlight (reinforce) to the CHW how important suspected ADR reporting is.  It depicts how the reporting of </a:t>
            </a:r>
            <a:r>
              <a:rPr u="sng"/>
              <a:t>ONE</a:t>
            </a:r>
            <a:r>
              <a:t> suspected ADR can contribute to the entire system of medicine safety and what influence (impact) it can have in the bigger overall picture of medicine safety.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a:spLocks noGrp="1" noRot="1" noChangeAspect="1"/>
          </p:cNvSpPr>
          <p:nvPr>
            <p:ph type="sldImg"/>
          </p:nvPr>
        </p:nvSpPr>
        <p:spPr>
          <a:prstGeom prst="rect">
            <a:avLst/>
          </a:prstGeom>
        </p:spPr>
        <p:txBody>
          <a:bodyPr/>
          <a:lstStyle/>
          <a:p>
            <a:endParaRPr/>
          </a:p>
        </p:txBody>
      </p:sp>
      <p:sp>
        <p:nvSpPr>
          <p:cNvPr id="880" name="Shape 880"/>
          <p:cNvSpPr>
            <a:spLocks noGrp="1"/>
          </p:cNvSpPr>
          <p:nvPr>
            <p:ph type="body" sz="quarter" idx="1"/>
          </p:nvPr>
        </p:nvSpPr>
        <p:spPr>
          <a:prstGeom prst="rect">
            <a:avLst/>
          </a:prstGeom>
        </p:spPr>
        <p:txBody>
          <a:bodyPr/>
          <a:lstStyle/>
          <a:p>
            <a:pPr defTabSz="1026959">
              <a:defRPr b="1"/>
            </a:pPr>
            <a:r>
              <a:t>Tips:</a:t>
            </a:r>
          </a:p>
          <a:p>
            <a:pPr marL="228600" indent="-228600" defTabSz="1026959">
              <a:buSzPct val="100000"/>
              <a:buAutoNum type="arabicPeriod"/>
              <a:defRPr b="1"/>
            </a:pPr>
            <a:r>
              <a:t>Provide time for the trainee attendees to ask questions about the presentation or other ADR related questions they may have.</a:t>
            </a:r>
          </a:p>
          <a:p>
            <a:pPr marL="228600" indent="-228600" defTabSz="1026959">
              <a:buSzPct val="100000"/>
              <a:buAutoNum type="arabicPeriod"/>
              <a:defRPr b="1"/>
            </a:pPr>
            <a:r>
              <a:t>Post-presentation test (Appendix III) to be completed.  (This is the same test as the pre-presentation.)  Attendees must indicate their same allocated number on the post-presentation test.</a:t>
            </a:r>
          </a:p>
          <a:p>
            <a:pPr marL="228600" indent="-228600" defTabSz="1026959">
              <a:buSzPct val="100000"/>
              <a:buAutoNum type="arabicPeriod"/>
              <a:defRPr b="1"/>
            </a:pPr>
            <a:r>
              <a:t>The attendees must each complete the Evaluation and Feedback form (Appendix V)</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a:spLocks noGrp="1" noRot="1" noChangeAspect="1"/>
          </p:cNvSpPr>
          <p:nvPr>
            <p:ph type="sldImg"/>
          </p:nvPr>
        </p:nvSpPr>
        <p:spPr>
          <a:prstGeom prst="rect">
            <a:avLst/>
          </a:prstGeom>
        </p:spPr>
        <p:txBody>
          <a:bodyPr/>
          <a:lstStyle/>
          <a:p>
            <a:endParaRPr/>
          </a:p>
        </p:txBody>
      </p:sp>
      <p:sp>
        <p:nvSpPr>
          <p:cNvPr id="910" name="Shape 910"/>
          <p:cNvSpPr>
            <a:spLocks noGrp="1"/>
          </p:cNvSpPr>
          <p:nvPr>
            <p:ph type="body" sz="quarter" idx="1"/>
          </p:nvPr>
        </p:nvSpPr>
        <p:spPr>
          <a:prstGeom prst="rect">
            <a:avLst/>
          </a:prstGeom>
        </p:spPr>
        <p:txBody>
          <a:bodyPr/>
          <a:lstStyle>
            <a:lvl1pPr defTabSz="973701">
              <a:defRPr i="1">
                <a:solidFill>
                  <a:srgbClr val="FF0000"/>
                </a:solidFill>
              </a:defRPr>
            </a:lvl1pPr>
          </a:lstStyle>
          <a:p>
            <a:r>
              <a:t>“Thank you” in the other most commonly spoken languages can be included here for Namibia; Eswatini and Zimbabwe.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pPr>
              <a:defRPr b="1"/>
            </a:pPr>
            <a:r>
              <a:t>The presenter(s) of the session must complete this slide with the relevant details that are applicable.</a:t>
            </a:r>
          </a:p>
          <a:p>
            <a:pPr>
              <a:defRPr b="1"/>
            </a:pPr>
            <a:r>
              <a:t>It is suggested that you do the following activities before you commence with the presentation: </a:t>
            </a:r>
          </a:p>
          <a:p>
            <a:pPr>
              <a:defRPr b="1"/>
            </a:pPr>
            <a:r>
              <a:t>1. Ice-Breaker: </a:t>
            </a:r>
            <a:r>
              <a:rPr b="0"/>
              <a:t>An example is provided, but you can replace it with your own ice-breaker.</a:t>
            </a:r>
          </a:p>
          <a:p>
            <a:pPr>
              <a:defRPr b="1"/>
            </a:pPr>
            <a:r>
              <a:t>2. Pre-presentation test: </a:t>
            </a:r>
            <a:r>
              <a:rPr b="0"/>
              <a:t>Allocate each attendee with a specific number – they must use this instead of their name on the pre- and post-test. This is to ensure that they are comfortable and that their responses in the test will remain anonymous.</a:t>
            </a:r>
            <a:br>
              <a:rPr b="0"/>
            </a:br>
            <a:r>
              <a:t>A copy of the pre–presentation test is provided. Print out adequate copies for your session.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b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r>
              <a:t>4 clicks to complete</a:t>
            </a:r>
            <a:endParaRPr b="1"/>
          </a:p>
          <a:p>
            <a:pPr>
              <a:defRPr b="1"/>
            </a:pPr>
            <a:endParaRPr b="1"/>
          </a:p>
          <a:p>
            <a:r>
              <a:t>As the presenter, you need to facilitate these definitions so that the CHW can understand what they mean. They may not have the experience, background and training to understand the difference in these three definitions.  Sometimes these definitions / terminology are used interchangeably and it is academically not correct, as they are not the same.</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pPr defTabSz="973701"/>
            <a:r>
              <a:t>5 Clicks to complete.</a:t>
            </a:r>
          </a:p>
          <a:p>
            <a:pPr defTabSz="973701"/>
            <a:r>
              <a:t>Click to continue to indicate possible suspected ADRs examples associated with any medicine use.</a:t>
            </a:r>
          </a:p>
          <a:p>
            <a:pPr defTabSz="973701"/>
            <a:r>
              <a:t>Click 1 = Headache can be due to reduction in blood pressure, leading to dizziness.</a:t>
            </a:r>
          </a:p>
          <a:p>
            <a:pPr defTabSz="973701"/>
            <a:r>
              <a:t>Click 2 = Coughing can occur within a couple of days of use or after a long time since the initiation of certain medication.  Coughing can disappear, but in some people it will not resolve and the treatment needs to be changed.</a:t>
            </a:r>
          </a:p>
          <a:p>
            <a:pPr defTabSz="973701"/>
            <a:r>
              <a:t>Click 3 = A serious ADR such as angioedema is the swelling of the lips, eyes and tongue.  It can be dangerous when the throat is affected and swollen, as breathing can be impaired. </a:t>
            </a:r>
          </a:p>
          <a:p>
            <a:pPr defTabSz="973701"/>
            <a:r>
              <a:t>Click 4 = Examples of skin conditions.</a:t>
            </a:r>
          </a:p>
          <a:p>
            <a:pPr defTabSz="973701"/>
            <a:r>
              <a:t>Click 5 = Example of yellow eyes which can be a sign of jaundice.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t>2 Cliks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lvl1pPr defTabSz="1026959">
              <a:defRPr sz="1400"/>
            </a:lvl1pPr>
          </a:lstStyle>
          <a:p>
            <a:r>
              <a:t>6 Clicks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p>
            <a:r>
              <a:t>2 Clicks</a:t>
            </a:r>
            <a:endParaRPr b="1"/>
          </a:p>
          <a:p>
            <a:pPr>
              <a:defRPr b="1"/>
            </a:pPr>
            <a:r>
              <a:t>Role Play (see Appendix IV) &amp; Take a break</a:t>
            </a:r>
          </a:p>
          <a:p>
            <a:pPr>
              <a:defRPr b="1"/>
            </a:pPr>
            <a:endParaRPr/>
          </a:p>
          <a:p>
            <a:pPr>
              <a:defRPr b="1"/>
            </a:pPr>
            <a:r>
              <a:t>For the role play it is suggested that the trainee attendees work in pairs.  </a:t>
            </a:r>
            <a:br/>
            <a:r>
              <a:t>First they need to study this slide.  They must decide who will be the patient and who will be the CHW.  The patient must present with some kind of suspected ADR. The CHW must engage with the patient and use the information on the slide to obtain relevant information from the patient to decide if there is a possible suspected ADR that needs to be referred / reported.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a:spLocks noGrp="1" noRot="1" noChangeAspect="1"/>
          </p:cNvSpPr>
          <p:nvPr>
            <p:ph type="sldImg"/>
          </p:nvPr>
        </p:nvSpPr>
        <p:spPr>
          <a:prstGeom prst="rect">
            <a:avLst/>
          </a:prstGeom>
        </p:spPr>
        <p:txBody>
          <a:bodyPr/>
          <a:lstStyle/>
          <a:p>
            <a:endParaRPr/>
          </a:p>
        </p:txBody>
      </p:sp>
      <p:sp>
        <p:nvSpPr>
          <p:cNvPr id="733" name="Shape 733"/>
          <p:cNvSpPr>
            <a:spLocks noGrp="1"/>
          </p:cNvSpPr>
          <p:nvPr>
            <p:ph type="body" sz="quarter" idx="1"/>
          </p:nvPr>
        </p:nvSpPr>
        <p:spPr>
          <a:prstGeom prst="rect">
            <a:avLst/>
          </a:prstGeom>
        </p:spPr>
        <p:txBody>
          <a:bodyPr/>
          <a:lstStyle/>
          <a:p>
            <a:pPr algn="just">
              <a:defRPr>
                <a:solidFill>
                  <a:srgbClr val="002060"/>
                </a:solidFill>
              </a:defRPr>
            </a:pPr>
            <a:r>
              <a:t>6 Clicks</a:t>
            </a:r>
            <a:endParaRPr b="1"/>
          </a:p>
          <a:p>
            <a:pPr algn="just">
              <a:defRPr b="1">
                <a:solidFill>
                  <a:srgbClr val="002060"/>
                </a:solidFill>
              </a:defRPr>
            </a:pPr>
            <a:endParaRPr b="1"/>
          </a:p>
          <a:p>
            <a:pPr>
              <a:defRPr b="1"/>
            </a:pPr>
            <a:r>
              <a:t>Clarifications of terms that may be used interchangeably in different countries.</a:t>
            </a:r>
          </a:p>
          <a:p>
            <a:r>
              <a:t>OTL – Outreach Team leader in South Africa is a supervisor of the respective CHW.</a:t>
            </a:r>
          </a:p>
          <a:p>
            <a:r>
              <a:t>In Namibia &amp; Eswatini it is possible for CHWs to report ADRs directly which is not the preferred route in South Africa </a:t>
            </a:r>
          </a:p>
          <a:p>
            <a:pPr algn="just">
              <a:defRPr b="1">
                <a:solidFill>
                  <a:srgbClr val="002060"/>
                </a:solidFill>
              </a:defRPr>
            </a:pPr>
            <a:endParaRPr/>
          </a:p>
          <a:p>
            <a:pPr algn="just">
              <a:defRPr b="1">
                <a:solidFill>
                  <a:srgbClr val="002060"/>
                </a:solidFill>
              </a:defRPr>
            </a:pPr>
            <a:r>
              <a:t>General ADR reporting options in </a:t>
            </a:r>
            <a:r>
              <a:rPr u="sng"/>
              <a:t>South Africa </a:t>
            </a:r>
            <a:r>
              <a:t>:  </a:t>
            </a:r>
            <a:r>
              <a:rPr b="0" i="1">
                <a:solidFill>
                  <a:srgbClr val="FF0000"/>
                </a:solidFill>
              </a:rPr>
              <a:t>Other countries can change this to align with their country specific processes</a:t>
            </a:r>
            <a:endParaRPr sz="1500" i="1">
              <a:solidFill>
                <a:srgbClr val="FF0000"/>
              </a:solidFill>
            </a:endParaRPr>
          </a:p>
          <a:p>
            <a:pPr marL="365135" indent="-365135" algn="just">
              <a:spcBef>
                <a:spcPts val="1100"/>
              </a:spcBef>
              <a:buClr>
                <a:srgbClr val="000000"/>
              </a:buClr>
              <a:buSzPts val="1200"/>
              <a:buAutoNum type="arabicPeriod"/>
              <a:defRPr b="1">
                <a:solidFill>
                  <a:srgbClr val="002060"/>
                </a:solidFill>
              </a:defRPr>
            </a:pPr>
            <a:r>
              <a:t>Report it to a healthcare practitioner / clinic / hospital.</a:t>
            </a:r>
          </a:p>
          <a:p>
            <a:pPr marL="365135" indent="-365135">
              <a:spcBef>
                <a:spcPts val="1100"/>
              </a:spcBef>
              <a:buClr>
                <a:srgbClr val="000000"/>
              </a:buClr>
              <a:buSzPts val="1200"/>
              <a:buAutoNum type="arabicPeriod"/>
              <a:defRPr b="1">
                <a:solidFill>
                  <a:srgbClr val="002060"/>
                </a:solidFill>
              </a:defRPr>
            </a:pPr>
            <a:r>
              <a:t>The ADR reports must be sent to:</a:t>
            </a:r>
          </a:p>
          <a:p>
            <a:pPr marL="365135" indent="-365135">
              <a:spcBef>
                <a:spcPts val="1100"/>
              </a:spcBef>
              <a:defRPr b="1">
                <a:solidFill>
                  <a:srgbClr val="002060"/>
                </a:solidFill>
              </a:defRPr>
            </a:pPr>
            <a:r>
              <a:t>	NDoH Pharmacovigilance Centre for Public Health Programmes, </a:t>
            </a:r>
            <a:r>
              <a:rPr b="0"/>
              <a:t>Private Bag X828, Pretoria, 0001. Tel: 012 395 8176/8 or email NPC@health.gov.za, or on an </a:t>
            </a:r>
            <a:r>
              <a:rPr b="0">
                <a:solidFill>
                  <a:srgbClr val="000000"/>
                </a:solidFill>
              </a:rPr>
              <a:t>Adverse Drug Reactions reporting form (available from NPC@health.gov.za)</a:t>
            </a:r>
          </a:p>
          <a:p>
            <a:pPr marL="365135" indent="-365135">
              <a:spcBef>
                <a:spcPts val="1100"/>
              </a:spcBef>
              <a:defRPr>
                <a:solidFill>
                  <a:srgbClr val="002060"/>
                </a:solidFill>
              </a:defRPr>
            </a:pPr>
            <a:r>
              <a:t>	</a:t>
            </a:r>
            <a:r>
              <a:rPr b="1"/>
              <a:t>and/or</a:t>
            </a:r>
          </a:p>
          <a:p>
            <a:pPr marL="365135" indent="-365135">
              <a:spcBef>
                <a:spcPts val="1100"/>
              </a:spcBef>
              <a:defRPr>
                <a:solidFill>
                  <a:srgbClr val="002060"/>
                </a:solidFill>
              </a:defRPr>
            </a:pPr>
            <a:r>
              <a:t>	</a:t>
            </a:r>
            <a:r>
              <a:rPr b="1"/>
              <a:t>South African Health Products Regulatory Authority (SAHPRA) </a:t>
            </a:r>
            <a:r>
              <a:t>by email:</a:t>
            </a:r>
            <a:r>
              <a:rPr i="1"/>
              <a:t> </a:t>
            </a:r>
            <a:r>
              <a:rPr i="1" u="sng"/>
              <a:t>adr@sahpra.or.za</a:t>
            </a:r>
            <a:r>
              <a:t>      www.sahpra.co.za</a:t>
            </a:r>
            <a:br/>
            <a:r>
              <a:rPr>
                <a:solidFill>
                  <a:srgbClr val="000000"/>
                </a:solidFill>
              </a:rPr>
              <a:t>Adverse Drug Reactions &amp; Quality problem reporting form (available on SAHPRA website)</a:t>
            </a:r>
            <a:br>
              <a:rPr>
                <a:solidFill>
                  <a:srgbClr val="000000"/>
                </a:solidFill>
              </a:rPr>
            </a:br>
            <a:r>
              <a:rPr>
                <a:solidFill>
                  <a:srgbClr val="000000"/>
                </a:solidFill>
              </a:rPr>
              <a:t>Adverse Event Following Immunisation (AEFI)  / Adverse Events of Special Interest (AESI) reporting forms (available on SAHPRA website)</a:t>
            </a:r>
            <a:br>
              <a:rPr>
                <a:solidFill>
                  <a:srgbClr val="000000"/>
                </a:solidFill>
              </a:rPr>
            </a:br>
            <a:r>
              <a:rPr b="1" u="sng"/>
              <a:t>Electronic reporting </a:t>
            </a:r>
          </a:p>
          <a:p>
            <a:pPr marL="365135" indent="-365135">
              <a:spcBef>
                <a:spcPts val="1100"/>
              </a:spcBef>
            </a:pPr>
            <a:r>
              <a:t>	</a:t>
            </a:r>
            <a:r>
              <a:rPr b="1"/>
              <a:t>Med Safety App</a:t>
            </a:r>
          </a:p>
          <a:p>
            <a:pPr marL="365135" indent="-365135">
              <a:spcBef>
                <a:spcPts val="1100"/>
              </a:spcBef>
              <a:defRPr b="1">
                <a:solidFill>
                  <a:srgbClr val="002060"/>
                </a:solidFill>
              </a:defRPr>
            </a:pPr>
            <a:r>
              <a:t>	and/or</a:t>
            </a:r>
            <a:br/>
            <a:r>
              <a:rPr sz="1500"/>
              <a:t>Electronic reporting</a:t>
            </a:r>
            <a:r>
              <a:rPr sz="1500" b="0"/>
              <a:t> on the following apps: </a:t>
            </a:r>
            <a:r>
              <a:rPr sz="1500"/>
              <a:t>TB Clinical Guide, HIV Clinical Guide </a:t>
            </a:r>
            <a:r>
              <a:rPr sz="1500" b="0"/>
              <a:t>and </a:t>
            </a:r>
            <a:r>
              <a:rPr sz="1500"/>
              <a:t>SA Clinical Guidelines and EML. </a:t>
            </a:r>
            <a:r>
              <a:rPr sz="1500" b="0"/>
              <a:t>Search for ‘Reporting ADRs' under ‘Tools’.</a:t>
            </a:r>
          </a:p>
          <a:p>
            <a:pPr marL="365135" indent="-365135">
              <a:spcBef>
                <a:spcPts val="1100"/>
              </a:spcBef>
              <a:defRPr b="1">
                <a:solidFill>
                  <a:srgbClr val="002060"/>
                </a:solidFill>
              </a:defRPr>
            </a:pPr>
            <a:r>
              <a:t>3. Follow provincial reporting procedures: </a:t>
            </a:r>
            <a:r>
              <a:rPr b="0"/>
              <a:t>each province has its own. </a:t>
            </a:r>
          </a:p>
          <a:p>
            <a:pPr>
              <a:spcBef>
                <a:spcPts val="2400"/>
              </a:spcBef>
              <a:defRPr>
                <a:solidFill>
                  <a:srgbClr val="002060"/>
                </a:solidFill>
              </a:defRPr>
            </a:pPr>
            <a:r>
              <a:t>4. Direct reporting to the </a:t>
            </a:r>
            <a:r>
              <a:rPr b="1">
                <a:solidFill>
                  <a:srgbClr val="000000"/>
                </a:solidFill>
              </a:rPr>
              <a:t>Pharmaceutical applicant </a:t>
            </a:r>
            <a:r>
              <a:rPr>
                <a:solidFill>
                  <a:srgbClr val="000000"/>
                </a:solidFill>
              </a:rPr>
              <a:t>(contact details on the Package Information Sheet or PIL).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0">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751009" y="1300785"/>
            <a:ext cx="8689980" cy="2509213"/>
          </a:xfrm>
          <a:prstGeom prst="rect">
            <a:avLst/>
          </a:prstGeom>
        </p:spPr>
        <p:txBody>
          <a:bodyPr anchor="b"/>
          <a:lstStyle>
            <a:lvl1pPr>
              <a:defRPr sz="4800"/>
            </a:lvl1pPr>
          </a:lstStyle>
          <a:p>
            <a:r>
              <a:t>Title Text</a:t>
            </a:r>
          </a:p>
        </p:txBody>
      </p:sp>
      <p:sp>
        <p:nvSpPr>
          <p:cNvPr id="13" name="Body Level One…"/>
          <p:cNvSpPr txBox="1">
            <a:spLocks noGrp="1"/>
          </p:cNvSpPr>
          <p:nvPr>
            <p:ph type="body" sz="quarter" idx="1"/>
          </p:nvPr>
        </p:nvSpPr>
        <p:spPr>
          <a:xfrm>
            <a:off x="1751009" y="3886200"/>
            <a:ext cx="8689980" cy="1371600"/>
          </a:xfrm>
          <a:prstGeom prst="rect">
            <a:avLst/>
          </a:prstGeom>
        </p:spPr>
        <p:txBody>
          <a:bodyPr/>
          <a:lstStyle>
            <a:lvl1pPr marL="0" indent="0" algn="ctr">
              <a:buClrTx/>
              <a:buSzTx/>
              <a:buFontTx/>
              <a:buNone/>
              <a:defRPr sz="2200">
                <a:solidFill>
                  <a:srgbClr val="808080"/>
                </a:solidFill>
              </a:defRPr>
            </a:lvl1pPr>
            <a:lvl2pPr marL="0" indent="0" algn="ctr">
              <a:buClrTx/>
              <a:buSzTx/>
              <a:buFontTx/>
              <a:buNone/>
              <a:defRPr sz="2200">
                <a:solidFill>
                  <a:srgbClr val="808080"/>
                </a:solidFill>
              </a:defRPr>
            </a:lvl2pPr>
            <a:lvl3pPr marL="0" indent="0" algn="ctr">
              <a:buClrTx/>
              <a:buSzTx/>
              <a:buFontTx/>
              <a:buNone/>
              <a:defRPr sz="2200">
                <a:solidFill>
                  <a:srgbClr val="808080"/>
                </a:solidFill>
              </a:defRPr>
            </a:lvl3pPr>
            <a:lvl4pPr marL="0" indent="0" algn="ctr">
              <a:buClrTx/>
              <a:buSzTx/>
              <a:buFontTx/>
              <a:buNone/>
              <a:defRPr sz="2200">
                <a:solidFill>
                  <a:srgbClr val="808080"/>
                </a:solidFill>
              </a:defRPr>
            </a:lvl4pPr>
            <a:lvl5pPr marL="0" indent="0" algn="ctr">
              <a:buClrTx/>
              <a:buSzTx/>
              <a:buFontTx/>
              <a:buNone/>
              <a:defRPr sz="22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2" name="Title Text"/>
          <p:cNvSpPr txBox="1">
            <a:spLocks noGrp="1"/>
          </p:cNvSpPr>
          <p:nvPr>
            <p:ph type="title"/>
          </p:nvPr>
        </p:nvSpPr>
        <p:spPr>
          <a:xfrm>
            <a:off x="913775" y="609600"/>
            <a:ext cx="3935689" cy="2023255"/>
          </a:xfrm>
          <a:prstGeom prst="rect">
            <a:avLst/>
          </a:prstGeom>
        </p:spPr>
        <p:txBody>
          <a:bodyPr anchor="b"/>
          <a:lstStyle>
            <a:lvl1pPr>
              <a:defRPr sz="3200"/>
            </a:lvl1pPr>
          </a:lstStyle>
          <a:p>
            <a:r>
              <a:t>Title Text</a:t>
            </a:r>
          </a:p>
        </p:txBody>
      </p:sp>
      <p:sp>
        <p:nvSpPr>
          <p:cNvPr id="93" name="Body Level One…"/>
          <p:cNvSpPr txBox="1">
            <a:spLocks noGrp="1"/>
          </p:cNvSpPr>
          <p:nvPr>
            <p:ph type="body" sz="half" idx="1"/>
          </p:nvPr>
        </p:nvSpPr>
        <p:spPr>
          <a:xfrm>
            <a:off x="5078062" y="609600"/>
            <a:ext cx="6200169" cy="518159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Text Placeholder 3"/>
          <p:cNvSpPr>
            <a:spLocks noGrp="1"/>
          </p:cNvSpPr>
          <p:nvPr>
            <p:ph type="body" sz="quarter" idx="21"/>
          </p:nvPr>
        </p:nvSpPr>
        <p:spPr>
          <a:xfrm>
            <a:off x="913766" y="2632852"/>
            <a:ext cx="3935704" cy="3158358"/>
          </a:xfrm>
          <a:prstGeom prst="rect">
            <a:avLst/>
          </a:prstGeom>
        </p:spPr>
        <p:txBody>
          <a:bodyPr/>
          <a:lstStyle/>
          <a:p>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913773" y="609600"/>
            <a:ext cx="5934972" cy="2023255"/>
          </a:xfrm>
          <a:prstGeom prst="rect">
            <a:avLst/>
          </a:prstGeom>
        </p:spPr>
        <p:txBody>
          <a:bodyPr anchor="b"/>
          <a:lstStyle>
            <a:lvl1pPr>
              <a:defRPr sz="3200"/>
            </a:lvl1pPr>
          </a:lstStyle>
          <a:p>
            <a:r>
              <a:t>Title Text</a:t>
            </a:r>
          </a:p>
        </p:txBody>
      </p:sp>
      <p:sp>
        <p:nvSpPr>
          <p:cNvPr id="103" name="Picture Placeholder 2"/>
          <p:cNvSpPr>
            <a:spLocks noGrp="1"/>
          </p:cNvSpPr>
          <p:nvPr>
            <p:ph type="pic" sz="half" idx="21"/>
          </p:nvPr>
        </p:nvSpPr>
        <p:spPr>
          <a:xfrm>
            <a:off x="7424803" y="609601"/>
            <a:ext cx="3255368" cy="5181602"/>
          </a:xfrm>
          <a:prstGeom prst="rect">
            <a:avLst/>
          </a:prstGeom>
          <a:ln w="82550" cap="sq">
            <a:solidFill>
              <a:srgbClr val="EAEAEA"/>
            </a:solidFill>
            <a:miter lim="800000"/>
          </a:ln>
        </p:spPr>
        <p:txBody>
          <a:bodyPr lIns="91439" tIns="45719" rIns="91439" bIns="45719">
            <a:noAutofit/>
          </a:bodyPr>
          <a:lstStyle/>
          <a:p>
            <a:endParaRPr/>
          </a:p>
        </p:txBody>
      </p:sp>
      <p:sp>
        <p:nvSpPr>
          <p:cNvPr id="104" name="Body Level One…"/>
          <p:cNvSpPr txBox="1">
            <a:spLocks noGrp="1"/>
          </p:cNvSpPr>
          <p:nvPr>
            <p:ph type="body" sz="half" idx="1"/>
          </p:nvPr>
        </p:nvSpPr>
        <p:spPr>
          <a:xfrm>
            <a:off x="913794" y="2632852"/>
            <a:ext cx="5934951" cy="3158348"/>
          </a:xfrm>
          <a:prstGeom prst="rect">
            <a:avLst/>
          </a:prstGeom>
        </p:spPr>
        <p:txBody>
          <a:bodyPr/>
          <a:lstStyle>
            <a:lvl1pPr marL="0" indent="0" algn="ctr">
              <a:buClrTx/>
              <a:buSzTx/>
              <a:buFontTx/>
              <a:buNone/>
              <a:defRPr sz="1600"/>
            </a:lvl1pPr>
            <a:lvl2pPr marL="0" indent="0" algn="ctr">
              <a:buClrTx/>
              <a:buSzTx/>
              <a:buFontTx/>
              <a:buNone/>
              <a:defRPr sz="1600"/>
            </a:lvl2pPr>
            <a:lvl3pPr marL="0" indent="0" algn="ctr">
              <a:buClrTx/>
              <a:buSzTx/>
              <a:buFontTx/>
              <a:buNone/>
              <a:defRPr sz="1600"/>
            </a:lvl3pPr>
            <a:lvl4pPr marL="0" indent="0" algn="ctr">
              <a:buClrTx/>
              <a:buSzTx/>
              <a:buFontTx/>
              <a:buNone/>
              <a:defRPr sz="1600"/>
            </a:lvl4pPr>
            <a:lvl5pPr marL="0" indent="0" algn="ctr">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anoramic Picture with Caption">
    <p:spTree>
      <p:nvGrpSpPr>
        <p:cNvPr id="1" name=""/>
        <p:cNvGrpSpPr/>
        <p:nvPr/>
      </p:nvGrpSpPr>
      <p:grpSpPr>
        <a:xfrm>
          <a:off x="0" y="0"/>
          <a:ext cx="0" cy="0"/>
          <a:chOff x="0" y="0"/>
          <a:chExt cx="0" cy="0"/>
        </a:xfrm>
      </p:grpSpPr>
      <p:sp>
        <p:nvSpPr>
          <p:cNvPr id="112" name="Title Text"/>
          <p:cNvSpPr txBox="1">
            <a:spLocks noGrp="1"/>
          </p:cNvSpPr>
          <p:nvPr>
            <p:ph type="title"/>
          </p:nvPr>
        </p:nvSpPr>
        <p:spPr>
          <a:xfrm>
            <a:off x="913794" y="4289373"/>
            <a:ext cx="10364432" cy="811620"/>
          </a:xfrm>
          <a:prstGeom prst="rect">
            <a:avLst/>
          </a:prstGeom>
        </p:spPr>
        <p:txBody>
          <a:bodyPr anchor="b"/>
          <a:lstStyle>
            <a:lvl1pPr>
              <a:defRPr sz="3200"/>
            </a:lvl1pPr>
          </a:lstStyle>
          <a:p>
            <a:r>
              <a:t>Title Text</a:t>
            </a:r>
          </a:p>
        </p:txBody>
      </p:sp>
      <p:sp>
        <p:nvSpPr>
          <p:cNvPr id="113" name="Picture Placeholder 2"/>
          <p:cNvSpPr>
            <a:spLocks noGrp="1"/>
          </p:cNvSpPr>
          <p:nvPr>
            <p:ph type="pic" sz="half" idx="21"/>
          </p:nvPr>
        </p:nvSpPr>
        <p:spPr>
          <a:xfrm>
            <a:off x="1184742" y="698261"/>
            <a:ext cx="9822537" cy="3214136"/>
          </a:xfrm>
          <a:prstGeom prst="rect">
            <a:avLst/>
          </a:prstGeom>
          <a:ln w="82550" cap="sq">
            <a:solidFill>
              <a:srgbClr val="EAEAEA"/>
            </a:solidFill>
            <a:miter lim="800000"/>
          </a:ln>
        </p:spPr>
        <p:txBody>
          <a:bodyPr lIns="91439" tIns="45719" rIns="91439" bIns="45719">
            <a:noAutofit/>
          </a:bodyPr>
          <a:lstStyle/>
          <a:p>
            <a:endParaRPr/>
          </a:p>
        </p:txBody>
      </p:sp>
      <p:sp>
        <p:nvSpPr>
          <p:cNvPr id="114" name="Body Level One…"/>
          <p:cNvSpPr txBox="1">
            <a:spLocks noGrp="1"/>
          </p:cNvSpPr>
          <p:nvPr>
            <p:ph type="body" sz="quarter" idx="1"/>
          </p:nvPr>
        </p:nvSpPr>
        <p:spPr>
          <a:xfrm>
            <a:off x="913773" y="5108728"/>
            <a:ext cx="10364453" cy="682482"/>
          </a:xfrm>
          <a:prstGeom prst="rect">
            <a:avLst/>
          </a:prstGeom>
        </p:spPr>
        <p:txBody>
          <a:bodyPr/>
          <a:lstStyle>
            <a:lvl1pPr marL="0" indent="0" algn="ctr">
              <a:buClrTx/>
              <a:buSzTx/>
              <a:buFontTx/>
              <a:buNone/>
              <a:defRPr sz="1600"/>
            </a:lvl1pPr>
            <a:lvl2pPr marL="0" indent="0" algn="ctr">
              <a:buClrTx/>
              <a:buSzTx/>
              <a:buFontTx/>
              <a:buNone/>
              <a:defRPr sz="1600"/>
            </a:lvl2pPr>
            <a:lvl3pPr marL="0" indent="0" algn="ctr">
              <a:buClrTx/>
              <a:buSzTx/>
              <a:buFontTx/>
              <a:buNone/>
              <a:defRPr sz="1600"/>
            </a:lvl3pPr>
            <a:lvl4pPr marL="0" indent="0" algn="ctr">
              <a:buClrTx/>
              <a:buSzTx/>
              <a:buFontTx/>
              <a:buNone/>
              <a:defRPr sz="1600"/>
            </a:lvl4pPr>
            <a:lvl5pPr marL="0" indent="0" algn="ctr">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122" name="Title Text"/>
          <p:cNvSpPr txBox="1">
            <a:spLocks noGrp="1"/>
          </p:cNvSpPr>
          <p:nvPr>
            <p:ph type="title"/>
          </p:nvPr>
        </p:nvSpPr>
        <p:spPr>
          <a:xfrm>
            <a:off x="913773" y="609598"/>
            <a:ext cx="10364453" cy="3427249"/>
          </a:xfrm>
          <a:prstGeom prst="rect">
            <a:avLst/>
          </a:prstGeom>
        </p:spPr>
        <p:txBody>
          <a:bodyPr/>
          <a:lstStyle>
            <a:lvl1pPr>
              <a:defRPr sz="3200"/>
            </a:lvl1pPr>
          </a:lstStyle>
          <a:p>
            <a:r>
              <a:t>Title Text</a:t>
            </a:r>
          </a:p>
        </p:txBody>
      </p:sp>
      <p:sp>
        <p:nvSpPr>
          <p:cNvPr id="123" name="Body Level One…"/>
          <p:cNvSpPr txBox="1">
            <a:spLocks noGrp="1"/>
          </p:cNvSpPr>
          <p:nvPr>
            <p:ph type="body" sz="quarter" idx="1"/>
          </p:nvPr>
        </p:nvSpPr>
        <p:spPr>
          <a:xfrm>
            <a:off x="913775" y="4204820"/>
            <a:ext cx="10364452" cy="1586390"/>
          </a:xfrm>
          <a:prstGeom prst="rect">
            <a:avLst/>
          </a:prstGeom>
        </p:spPr>
        <p:txBody>
          <a:bodyPr anchor="ctr"/>
          <a:lstStyle>
            <a:lvl1pPr marL="0" indent="0" algn="ctr">
              <a:buClrTx/>
              <a:buSzTx/>
              <a:buFontTx/>
              <a:buNone/>
              <a:defRPr sz="1600"/>
            </a:lvl1pPr>
            <a:lvl2pPr marL="0" indent="0" algn="ctr">
              <a:buClrTx/>
              <a:buSzTx/>
              <a:buFontTx/>
              <a:buNone/>
              <a:defRPr sz="1600"/>
            </a:lvl2pPr>
            <a:lvl3pPr marL="0" indent="0" algn="ctr">
              <a:buClrTx/>
              <a:buSzTx/>
              <a:buFontTx/>
              <a:buNone/>
              <a:defRPr sz="1600"/>
            </a:lvl3pPr>
            <a:lvl4pPr marL="0" indent="0" algn="ctr">
              <a:buClrTx/>
              <a:buSzTx/>
              <a:buFontTx/>
              <a:buNone/>
              <a:defRPr sz="1600"/>
            </a:lvl4pPr>
            <a:lvl5pPr marL="0" indent="0" algn="ctr">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1446212" y="609600"/>
            <a:ext cx="9302754" cy="2992904"/>
          </a:xfrm>
          <a:prstGeom prst="rect">
            <a:avLst/>
          </a:prstGeom>
        </p:spPr>
        <p:txBody>
          <a:bodyPr/>
          <a:lstStyle>
            <a:lvl1pPr>
              <a:defRPr sz="3200"/>
            </a:lvl1pPr>
          </a:lstStyle>
          <a:p>
            <a:r>
              <a:t>Title Text</a:t>
            </a:r>
          </a:p>
        </p:txBody>
      </p:sp>
      <p:sp>
        <p:nvSpPr>
          <p:cNvPr id="132" name="Body Level One…"/>
          <p:cNvSpPr txBox="1">
            <a:spLocks noGrp="1"/>
          </p:cNvSpPr>
          <p:nvPr>
            <p:ph type="body" sz="quarter" idx="1"/>
          </p:nvPr>
        </p:nvSpPr>
        <p:spPr>
          <a:xfrm>
            <a:off x="1720644" y="3610030"/>
            <a:ext cx="8752300" cy="594798"/>
          </a:xfrm>
          <a:prstGeom prst="rect">
            <a:avLst/>
          </a:prstGeom>
        </p:spPr>
        <p:txBody>
          <a:bodyPr/>
          <a:lstStyle>
            <a:lvl1pPr marL="0" indent="0">
              <a:buClrTx/>
              <a:buSzTx/>
              <a:buFontTx/>
              <a:buNone/>
              <a:defRPr sz="1400"/>
            </a:lvl1pPr>
            <a:lvl2pPr marL="0" indent="0">
              <a:buClrTx/>
              <a:buSzTx/>
              <a:buFontTx/>
              <a:buNone/>
              <a:defRPr sz="1400"/>
            </a:lvl2pPr>
            <a:lvl3pPr marL="0" indent="0">
              <a:buClrTx/>
              <a:buSzTx/>
              <a:buFontTx/>
              <a:buNone/>
              <a:defRPr sz="1400"/>
            </a:lvl3pPr>
            <a:lvl4pPr marL="0" indent="0">
              <a:buClrTx/>
              <a:buSzTx/>
              <a:buFontTx/>
              <a:buNone/>
              <a:defRPr sz="1400"/>
            </a:lvl4pPr>
            <a:lvl5pPr marL="0" indent="0">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33" name="Text Placeholder 3"/>
          <p:cNvSpPr>
            <a:spLocks noGrp="1"/>
          </p:cNvSpPr>
          <p:nvPr>
            <p:ph type="body" sz="quarter" idx="21"/>
          </p:nvPr>
        </p:nvSpPr>
        <p:spPr>
          <a:xfrm>
            <a:off x="913774" y="4372795"/>
            <a:ext cx="10364452" cy="1421063"/>
          </a:xfrm>
          <a:prstGeom prst="rect">
            <a:avLst/>
          </a:prstGeom>
        </p:spPr>
        <p:txBody>
          <a:bodyPr anchor="ctr"/>
          <a:lstStyle/>
          <a:p>
            <a:endParaRPr/>
          </a:p>
        </p:txBody>
      </p:sp>
      <p:sp>
        <p:nvSpPr>
          <p:cNvPr id="134" name="TextBox 12"/>
          <p:cNvSpPr txBox="1"/>
          <p:nvPr/>
        </p:nvSpPr>
        <p:spPr>
          <a:xfrm>
            <a:off x="1047207" y="448383"/>
            <a:ext cx="518162" cy="1196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8000" cap="all">
                <a:latin typeface="Tw Cen MT"/>
                <a:ea typeface="Tw Cen MT"/>
                <a:cs typeface="Tw Cen MT"/>
                <a:sym typeface="Tw Cen MT"/>
              </a:defRPr>
            </a:lvl1pPr>
          </a:lstStyle>
          <a:p>
            <a:r>
              <a:t>“</a:t>
            </a:r>
          </a:p>
        </p:txBody>
      </p:sp>
      <p:sp>
        <p:nvSpPr>
          <p:cNvPr id="135" name="TextBox 13"/>
          <p:cNvSpPr txBox="1"/>
          <p:nvPr/>
        </p:nvSpPr>
        <p:spPr>
          <a:xfrm>
            <a:off x="10603276" y="2687796"/>
            <a:ext cx="518162" cy="1196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r">
              <a:defRPr sz="8000" cap="all">
                <a:latin typeface="Tw Cen MT"/>
                <a:ea typeface="Tw Cen MT"/>
                <a:cs typeface="Tw Cen MT"/>
                <a:sym typeface="Tw Cen MT"/>
              </a:defRPr>
            </a:lvl1pPr>
          </a:lstStyle>
          <a:p>
            <a:r>
              <a:t>”</a:t>
            </a: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913775" y="2138721"/>
            <a:ext cx="10364452" cy="2511837"/>
          </a:xfrm>
          <a:prstGeom prst="rect">
            <a:avLst/>
          </a:prstGeom>
        </p:spPr>
        <p:txBody>
          <a:bodyPr anchor="b"/>
          <a:lstStyle>
            <a:lvl1pPr>
              <a:defRPr sz="3200"/>
            </a:lvl1pPr>
          </a:lstStyle>
          <a:p>
            <a:r>
              <a:t>Title Text</a:t>
            </a:r>
          </a:p>
        </p:txBody>
      </p:sp>
      <p:sp>
        <p:nvSpPr>
          <p:cNvPr id="144" name="Body Level One…"/>
          <p:cNvSpPr txBox="1">
            <a:spLocks noGrp="1"/>
          </p:cNvSpPr>
          <p:nvPr>
            <p:ph type="body" sz="quarter" idx="1"/>
          </p:nvPr>
        </p:nvSpPr>
        <p:spPr>
          <a:xfrm>
            <a:off x="913775" y="4662335"/>
            <a:ext cx="10364452" cy="1140654"/>
          </a:xfrm>
          <a:prstGeom prst="rect">
            <a:avLst/>
          </a:prstGeom>
        </p:spPr>
        <p:txBody>
          <a:bodyPr/>
          <a:lstStyle>
            <a:lvl1pPr marL="0" indent="0" algn="ctr">
              <a:buClrTx/>
              <a:buSzTx/>
              <a:buFontTx/>
              <a:buNone/>
              <a:defRPr sz="1600"/>
            </a:lvl1pPr>
            <a:lvl2pPr marL="0" indent="0" algn="ctr">
              <a:buClrTx/>
              <a:buSzTx/>
              <a:buFontTx/>
              <a:buNone/>
              <a:defRPr sz="1600"/>
            </a:lvl2pPr>
            <a:lvl3pPr marL="0" indent="0" algn="ctr">
              <a:buClrTx/>
              <a:buSzTx/>
              <a:buFontTx/>
              <a:buNone/>
              <a:defRPr sz="1600"/>
            </a:lvl3pPr>
            <a:lvl4pPr marL="0" indent="0" algn="ctr">
              <a:buClrTx/>
              <a:buSzTx/>
              <a:buFontTx/>
              <a:buNone/>
              <a:defRPr sz="1600"/>
            </a:lvl4pPr>
            <a:lvl5pPr marL="0" indent="0" algn="ctr">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3 Column">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913773" y="609600"/>
            <a:ext cx="10364453" cy="1605094"/>
          </a:xfrm>
          <a:prstGeom prst="rect">
            <a:avLst/>
          </a:prstGeom>
        </p:spPr>
        <p:txBody>
          <a:bodyPr/>
          <a:lstStyle/>
          <a:p>
            <a:r>
              <a:t>Title Text</a:t>
            </a:r>
          </a:p>
        </p:txBody>
      </p:sp>
      <p:sp>
        <p:nvSpPr>
          <p:cNvPr id="153" name="Body Level One…"/>
          <p:cNvSpPr txBox="1">
            <a:spLocks noGrp="1"/>
          </p:cNvSpPr>
          <p:nvPr>
            <p:ph type="body" sz="quarter" idx="1"/>
          </p:nvPr>
        </p:nvSpPr>
        <p:spPr>
          <a:xfrm>
            <a:off x="913773" y="2367090"/>
            <a:ext cx="3298979" cy="576266"/>
          </a:xfrm>
          <a:prstGeom prst="rect">
            <a:avLst/>
          </a:prstGeom>
        </p:spPr>
        <p:txBody>
          <a:bodyPr anchor="b"/>
          <a:lstStyle>
            <a:lvl1pPr marL="0" indent="0" algn="ctr">
              <a:lnSpc>
                <a:spcPct val="85000"/>
              </a:lnSpc>
              <a:buClrTx/>
              <a:buSzTx/>
              <a:buFontTx/>
              <a:buNone/>
              <a:defRPr sz="2400"/>
            </a:lvl1pPr>
            <a:lvl2pPr marL="0" indent="0" algn="ctr">
              <a:lnSpc>
                <a:spcPct val="85000"/>
              </a:lnSpc>
              <a:buClrTx/>
              <a:buSzTx/>
              <a:buFontTx/>
              <a:buNone/>
              <a:defRPr sz="2400"/>
            </a:lvl2pPr>
            <a:lvl3pPr marL="0" indent="0" algn="ctr">
              <a:lnSpc>
                <a:spcPct val="85000"/>
              </a:lnSpc>
              <a:buClrTx/>
              <a:buSzTx/>
              <a:buFontTx/>
              <a:buNone/>
              <a:defRPr sz="2400"/>
            </a:lvl3pPr>
            <a:lvl4pPr marL="0" indent="0" algn="ctr">
              <a:lnSpc>
                <a:spcPct val="85000"/>
              </a:lnSpc>
              <a:buClrTx/>
              <a:buSzTx/>
              <a:buFontTx/>
              <a:buNone/>
              <a:defRPr sz="2400"/>
            </a:lvl4pPr>
            <a:lvl5pPr marL="0" indent="0" algn="ctr">
              <a:lnSpc>
                <a:spcPct val="85000"/>
              </a:lnSpc>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54" name="Text Placeholder 3"/>
          <p:cNvSpPr>
            <a:spLocks noGrp="1"/>
          </p:cNvSpPr>
          <p:nvPr>
            <p:ph type="body" sz="quarter" idx="21"/>
          </p:nvPr>
        </p:nvSpPr>
        <p:spPr>
          <a:xfrm>
            <a:off x="913771" y="2943354"/>
            <a:ext cx="3298983" cy="2847855"/>
          </a:xfrm>
          <a:prstGeom prst="rect">
            <a:avLst/>
          </a:prstGeom>
        </p:spPr>
        <p:txBody>
          <a:bodyPr/>
          <a:lstStyle/>
          <a:p>
            <a:endParaRPr/>
          </a:p>
        </p:txBody>
      </p:sp>
      <p:sp>
        <p:nvSpPr>
          <p:cNvPr id="155" name="Text Placeholder 4"/>
          <p:cNvSpPr>
            <a:spLocks noGrp="1"/>
          </p:cNvSpPr>
          <p:nvPr>
            <p:ph type="body" sz="quarter" idx="22"/>
          </p:nvPr>
        </p:nvSpPr>
        <p:spPr>
          <a:xfrm>
            <a:off x="4452389" y="2367090"/>
            <a:ext cx="3291526" cy="576271"/>
          </a:xfrm>
          <a:prstGeom prst="rect">
            <a:avLst/>
          </a:prstGeom>
        </p:spPr>
        <p:txBody>
          <a:bodyPr anchor="b"/>
          <a:lstStyle/>
          <a:p>
            <a:endParaRPr/>
          </a:p>
        </p:txBody>
      </p:sp>
      <p:sp>
        <p:nvSpPr>
          <p:cNvPr id="156" name="Text Placeholder 3"/>
          <p:cNvSpPr>
            <a:spLocks noGrp="1"/>
          </p:cNvSpPr>
          <p:nvPr>
            <p:ph type="body" sz="quarter" idx="23"/>
          </p:nvPr>
        </p:nvSpPr>
        <p:spPr>
          <a:xfrm>
            <a:off x="4441347" y="2943354"/>
            <a:ext cx="3303352" cy="2847855"/>
          </a:xfrm>
          <a:prstGeom prst="rect">
            <a:avLst/>
          </a:prstGeom>
        </p:spPr>
        <p:txBody>
          <a:bodyPr/>
          <a:lstStyle/>
          <a:p>
            <a:endParaRPr/>
          </a:p>
        </p:txBody>
      </p:sp>
      <p:sp>
        <p:nvSpPr>
          <p:cNvPr id="157" name="Text Placeholder 4"/>
          <p:cNvSpPr>
            <a:spLocks noGrp="1"/>
          </p:cNvSpPr>
          <p:nvPr>
            <p:ph type="body" sz="quarter" idx="24"/>
          </p:nvPr>
        </p:nvSpPr>
        <p:spPr>
          <a:xfrm>
            <a:off x="7973297" y="2367090"/>
            <a:ext cx="3304929" cy="576271"/>
          </a:xfrm>
          <a:prstGeom prst="rect">
            <a:avLst/>
          </a:prstGeom>
        </p:spPr>
        <p:txBody>
          <a:bodyPr anchor="b"/>
          <a:lstStyle/>
          <a:p>
            <a:endParaRPr/>
          </a:p>
        </p:txBody>
      </p:sp>
      <p:sp>
        <p:nvSpPr>
          <p:cNvPr id="158" name="Text Placeholder 3"/>
          <p:cNvSpPr>
            <a:spLocks noGrp="1"/>
          </p:cNvSpPr>
          <p:nvPr>
            <p:ph type="body" sz="quarter" idx="25"/>
          </p:nvPr>
        </p:nvSpPr>
        <p:spPr>
          <a:xfrm>
            <a:off x="7973297" y="2943354"/>
            <a:ext cx="3304929" cy="2847855"/>
          </a:xfrm>
          <a:prstGeom prst="rect">
            <a:avLst/>
          </a:prstGeom>
        </p:spPr>
        <p:txBody>
          <a:bodyPr/>
          <a:lstStyle/>
          <a:p>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3 Picture Column">
    <p:spTree>
      <p:nvGrpSpPr>
        <p:cNvPr id="1" name=""/>
        <p:cNvGrpSpPr/>
        <p:nvPr/>
      </p:nvGrpSpPr>
      <p:grpSpPr>
        <a:xfrm>
          <a:off x="0" y="0"/>
          <a:ext cx="0" cy="0"/>
          <a:chOff x="0" y="0"/>
          <a:chExt cx="0" cy="0"/>
        </a:xfrm>
      </p:grpSpPr>
      <p:sp>
        <p:nvSpPr>
          <p:cNvPr id="166" name="Title Text"/>
          <p:cNvSpPr txBox="1">
            <a:spLocks noGrp="1"/>
          </p:cNvSpPr>
          <p:nvPr>
            <p:ph type="title"/>
          </p:nvPr>
        </p:nvSpPr>
        <p:spPr>
          <a:xfrm>
            <a:off x="913773" y="610772"/>
            <a:ext cx="10364453" cy="1603922"/>
          </a:xfrm>
          <a:prstGeom prst="rect">
            <a:avLst/>
          </a:prstGeom>
        </p:spPr>
        <p:txBody>
          <a:bodyPr/>
          <a:lstStyle/>
          <a:p>
            <a:r>
              <a:t>Title Text</a:t>
            </a:r>
          </a:p>
        </p:txBody>
      </p:sp>
      <p:sp>
        <p:nvSpPr>
          <p:cNvPr id="167" name="Body Level One…"/>
          <p:cNvSpPr txBox="1">
            <a:spLocks noGrp="1"/>
          </p:cNvSpPr>
          <p:nvPr>
            <p:ph type="body" sz="quarter" idx="1"/>
          </p:nvPr>
        </p:nvSpPr>
        <p:spPr>
          <a:xfrm>
            <a:off x="913773" y="4204820"/>
            <a:ext cx="3296411" cy="576272"/>
          </a:xfrm>
          <a:prstGeom prst="rect">
            <a:avLst/>
          </a:prstGeom>
        </p:spPr>
        <p:txBody>
          <a:bodyPr anchor="b"/>
          <a:lstStyle>
            <a:lvl1pPr marL="0" indent="0" algn="ctr">
              <a:lnSpc>
                <a:spcPct val="85000"/>
              </a:lnSpc>
              <a:buClrTx/>
              <a:buSzTx/>
              <a:buFontTx/>
              <a:buNone/>
              <a:defRPr sz="2200"/>
            </a:lvl1pPr>
            <a:lvl2pPr marL="0" indent="0" algn="ctr">
              <a:lnSpc>
                <a:spcPct val="85000"/>
              </a:lnSpc>
              <a:buClrTx/>
              <a:buSzTx/>
              <a:buFontTx/>
              <a:buNone/>
              <a:defRPr sz="2200"/>
            </a:lvl2pPr>
            <a:lvl3pPr marL="0" indent="0" algn="ctr">
              <a:lnSpc>
                <a:spcPct val="85000"/>
              </a:lnSpc>
              <a:buClrTx/>
              <a:buSzTx/>
              <a:buFontTx/>
              <a:buNone/>
              <a:defRPr sz="2200"/>
            </a:lvl3pPr>
            <a:lvl4pPr marL="0" indent="0" algn="ctr">
              <a:lnSpc>
                <a:spcPct val="85000"/>
              </a:lnSpc>
              <a:buClrTx/>
              <a:buSzTx/>
              <a:buFontTx/>
              <a:buNone/>
              <a:defRPr sz="2200"/>
            </a:lvl4pPr>
            <a:lvl5pPr marL="0" indent="0" algn="ctr">
              <a:lnSpc>
                <a:spcPct val="85000"/>
              </a:lnSpc>
              <a:buClrTx/>
              <a:buSzTx/>
              <a:buFontTx/>
              <a:buNone/>
              <a:defRPr sz="2200"/>
            </a:lvl5pPr>
          </a:lstStyle>
          <a:p>
            <a:r>
              <a:t>Body Level One</a:t>
            </a:r>
          </a:p>
          <a:p>
            <a:pPr lvl="1"/>
            <a:r>
              <a:t>Body Level Two</a:t>
            </a:r>
          </a:p>
          <a:p>
            <a:pPr lvl="2"/>
            <a:r>
              <a:t>Body Level Three</a:t>
            </a:r>
          </a:p>
          <a:p>
            <a:pPr lvl="3"/>
            <a:r>
              <a:t>Body Level Four</a:t>
            </a:r>
          </a:p>
          <a:p>
            <a:pPr lvl="4"/>
            <a:r>
              <a:t>Body Level Five</a:t>
            </a:r>
          </a:p>
        </p:txBody>
      </p:sp>
      <p:sp>
        <p:nvSpPr>
          <p:cNvPr id="168" name="Picture Placeholder 2"/>
          <p:cNvSpPr>
            <a:spLocks noGrp="1"/>
          </p:cNvSpPr>
          <p:nvPr>
            <p:ph type="pic" sz="quarter" idx="21"/>
          </p:nvPr>
        </p:nvSpPr>
        <p:spPr>
          <a:xfrm>
            <a:off x="913773" y="2367090"/>
            <a:ext cx="3296411" cy="1524004"/>
          </a:xfrm>
          <a:prstGeom prst="rect">
            <a:avLst/>
          </a:prstGeom>
          <a:ln w="82550" cap="sq">
            <a:solidFill>
              <a:srgbClr val="EAEAEA"/>
            </a:solidFill>
            <a:miter lim="800000"/>
          </a:ln>
        </p:spPr>
        <p:txBody>
          <a:bodyPr lIns="91439" tIns="45719" rIns="91439" bIns="45719">
            <a:noAutofit/>
          </a:bodyPr>
          <a:lstStyle/>
          <a:p>
            <a:endParaRPr/>
          </a:p>
        </p:txBody>
      </p:sp>
      <p:sp>
        <p:nvSpPr>
          <p:cNvPr id="169" name="Text Placeholder 3"/>
          <p:cNvSpPr>
            <a:spLocks noGrp="1"/>
          </p:cNvSpPr>
          <p:nvPr>
            <p:ph type="body" sz="quarter" idx="22"/>
          </p:nvPr>
        </p:nvSpPr>
        <p:spPr>
          <a:xfrm>
            <a:off x="913772" y="4781081"/>
            <a:ext cx="3296413" cy="1010119"/>
          </a:xfrm>
          <a:prstGeom prst="rect">
            <a:avLst/>
          </a:prstGeom>
        </p:spPr>
        <p:txBody>
          <a:bodyPr/>
          <a:lstStyle/>
          <a:p>
            <a:endParaRPr/>
          </a:p>
        </p:txBody>
      </p:sp>
      <p:sp>
        <p:nvSpPr>
          <p:cNvPr id="170" name="Text Placeholder 4"/>
          <p:cNvSpPr>
            <a:spLocks noGrp="1"/>
          </p:cNvSpPr>
          <p:nvPr>
            <p:ph type="body" sz="quarter" idx="23"/>
          </p:nvPr>
        </p:nvSpPr>
        <p:spPr>
          <a:xfrm>
            <a:off x="4442759" y="4204820"/>
            <a:ext cx="3301830" cy="576272"/>
          </a:xfrm>
          <a:prstGeom prst="rect">
            <a:avLst/>
          </a:prstGeom>
        </p:spPr>
        <p:txBody>
          <a:bodyPr anchor="b"/>
          <a:lstStyle/>
          <a:p>
            <a:endParaRPr/>
          </a:p>
        </p:txBody>
      </p:sp>
      <p:sp>
        <p:nvSpPr>
          <p:cNvPr id="171" name="Picture Placeholder 2"/>
          <p:cNvSpPr>
            <a:spLocks noGrp="1"/>
          </p:cNvSpPr>
          <p:nvPr>
            <p:ph type="pic" sz="quarter" idx="24"/>
          </p:nvPr>
        </p:nvSpPr>
        <p:spPr>
          <a:xfrm>
            <a:off x="4441347" y="2367090"/>
            <a:ext cx="3303352" cy="1524004"/>
          </a:xfrm>
          <a:prstGeom prst="rect">
            <a:avLst/>
          </a:prstGeom>
          <a:ln w="82550" cap="sq">
            <a:solidFill>
              <a:srgbClr val="EAEAEA"/>
            </a:solidFill>
            <a:miter lim="800000"/>
          </a:ln>
        </p:spPr>
        <p:txBody>
          <a:bodyPr lIns="91439" tIns="45719" rIns="91439" bIns="45719">
            <a:noAutofit/>
          </a:bodyPr>
          <a:lstStyle/>
          <a:p>
            <a:endParaRPr/>
          </a:p>
        </p:txBody>
      </p:sp>
      <p:sp>
        <p:nvSpPr>
          <p:cNvPr id="172" name="Text Placeholder 3"/>
          <p:cNvSpPr>
            <a:spLocks noGrp="1"/>
          </p:cNvSpPr>
          <p:nvPr>
            <p:ph type="body" sz="quarter" idx="25"/>
          </p:nvPr>
        </p:nvSpPr>
        <p:spPr>
          <a:xfrm>
            <a:off x="4441347" y="4781079"/>
            <a:ext cx="3303352" cy="1010119"/>
          </a:xfrm>
          <a:prstGeom prst="rect">
            <a:avLst/>
          </a:prstGeom>
        </p:spPr>
        <p:txBody>
          <a:bodyPr/>
          <a:lstStyle/>
          <a:p>
            <a:endParaRPr/>
          </a:p>
        </p:txBody>
      </p:sp>
      <p:sp>
        <p:nvSpPr>
          <p:cNvPr id="173" name="Text Placeholder 4"/>
          <p:cNvSpPr>
            <a:spLocks noGrp="1"/>
          </p:cNvSpPr>
          <p:nvPr>
            <p:ph type="body" sz="quarter" idx="26"/>
          </p:nvPr>
        </p:nvSpPr>
        <p:spPr>
          <a:xfrm>
            <a:off x="7973296" y="4204820"/>
            <a:ext cx="3300689" cy="576272"/>
          </a:xfrm>
          <a:prstGeom prst="rect">
            <a:avLst/>
          </a:prstGeom>
        </p:spPr>
        <p:txBody>
          <a:bodyPr anchor="b"/>
          <a:lstStyle/>
          <a:p>
            <a:endParaRPr/>
          </a:p>
        </p:txBody>
      </p:sp>
      <p:sp>
        <p:nvSpPr>
          <p:cNvPr id="174" name="Picture Placeholder 2"/>
          <p:cNvSpPr>
            <a:spLocks noGrp="1"/>
          </p:cNvSpPr>
          <p:nvPr>
            <p:ph type="pic" sz="quarter" idx="27"/>
          </p:nvPr>
        </p:nvSpPr>
        <p:spPr>
          <a:xfrm>
            <a:off x="7973297" y="2367090"/>
            <a:ext cx="3304929" cy="1524004"/>
          </a:xfrm>
          <a:prstGeom prst="rect">
            <a:avLst/>
          </a:prstGeom>
          <a:ln w="82550" cap="sq">
            <a:solidFill>
              <a:srgbClr val="EAEAEA"/>
            </a:solidFill>
            <a:miter lim="800000"/>
          </a:ln>
        </p:spPr>
        <p:txBody>
          <a:bodyPr lIns="91439" tIns="45719" rIns="91439" bIns="45719">
            <a:noAutofit/>
          </a:bodyPr>
          <a:lstStyle/>
          <a:p>
            <a:endParaRPr/>
          </a:p>
        </p:txBody>
      </p:sp>
      <p:sp>
        <p:nvSpPr>
          <p:cNvPr id="175" name="Text Placeholder 3"/>
          <p:cNvSpPr>
            <a:spLocks noGrp="1"/>
          </p:cNvSpPr>
          <p:nvPr>
            <p:ph type="body" sz="quarter" idx="28"/>
          </p:nvPr>
        </p:nvSpPr>
        <p:spPr>
          <a:xfrm>
            <a:off x="7973173" y="4781077"/>
            <a:ext cx="3305053" cy="1010122"/>
          </a:xfrm>
          <a:prstGeom prst="rect">
            <a:avLst/>
          </a:prstGeom>
        </p:spPr>
        <p:txBody>
          <a:bodyPr/>
          <a:lstStyle/>
          <a:p>
            <a:endParaRPr/>
          </a:p>
        </p:txBody>
      </p:sp>
      <p:sp>
        <p:nvSpPr>
          <p:cNvPr id="1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83" name="Picture 2" descr="Picture 2"/>
          <p:cNvPicPr>
            <a:picLocks noChangeAspect="1"/>
          </p:cNvPicPr>
          <p:nvPr/>
        </p:nvPicPr>
        <p:blipFill>
          <a:blip r:embed="rId2"/>
          <a:stretch>
            <a:fillRect/>
          </a:stretch>
        </p:blipFill>
        <p:spPr>
          <a:xfrm>
            <a:off x="0" y="-3"/>
            <a:ext cx="12192004" cy="6858004"/>
          </a:xfrm>
          <a:prstGeom prst="rect">
            <a:avLst/>
          </a:prstGeom>
          <a:ln w="12700">
            <a:miter lim="400000"/>
          </a:ln>
        </p:spPr>
      </p:pic>
      <p:sp>
        <p:nvSpPr>
          <p:cNvPr id="184" name="Title Text"/>
          <p:cNvSpPr txBox="1">
            <a:spLocks noGrp="1"/>
          </p:cNvSpPr>
          <p:nvPr>
            <p:ph type="title"/>
          </p:nvPr>
        </p:nvSpPr>
        <p:spPr>
          <a:prstGeom prst="rect">
            <a:avLst/>
          </a:prstGeom>
        </p:spPr>
        <p:txBody>
          <a:bodyPr/>
          <a:lstStyle/>
          <a:p>
            <a:r>
              <a:t>Title Text</a:t>
            </a:r>
          </a:p>
        </p:txBody>
      </p:sp>
      <p:sp>
        <p:nvSpPr>
          <p:cNvPr id="185" name="Body Level One…"/>
          <p:cNvSpPr txBox="1">
            <a:spLocks noGrp="1"/>
          </p:cNvSpPr>
          <p:nvPr>
            <p:ph type="body" idx="1"/>
          </p:nvPr>
        </p:nvSpPr>
        <p:spPr>
          <a:xfrm>
            <a:off x="913775" y="2367090"/>
            <a:ext cx="10364452" cy="342411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ig number">
    <p:spTree>
      <p:nvGrpSpPr>
        <p:cNvPr id="1" name=""/>
        <p:cNvGrpSpPr/>
        <p:nvPr/>
      </p:nvGrpSpPr>
      <p:grpSpPr>
        <a:xfrm>
          <a:off x="0" y="0"/>
          <a:ext cx="0" cy="0"/>
          <a:chOff x="0" y="0"/>
          <a:chExt cx="0" cy="0"/>
        </a:xfrm>
      </p:grpSpPr>
      <p:pic>
        <p:nvPicPr>
          <p:cNvPr id="193" name="Picture 2" descr="Picture 2"/>
          <p:cNvPicPr>
            <a:picLocks noChangeAspect="1"/>
          </p:cNvPicPr>
          <p:nvPr/>
        </p:nvPicPr>
        <p:blipFill>
          <a:blip r:embed="rId2"/>
          <a:stretch>
            <a:fillRect/>
          </a:stretch>
        </p:blipFill>
        <p:spPr>
          <a:xfrm>
            <a:off x="0" y="-3"/>
            <a:ext cx="12192004" cy="6858004"/>
          </a:xfrm>
          <a:prstGeom prst="rect">
            <a:avLst/>
          </a:prstGeom>
          <a:ln w="12700">
            <a:miter lim="400000"/>
          </a:ln>
        </p:spPr>
      </p:pic>
      <p:sp>
        <p:nvSpPr>
          <p:cNvPr id="194" name="Google Shape;56;p11"/>
          <p:cNvSpPr/>
          <p:nvPr/>
        </p:nvSpPr>
        <p:spPr>
          <a:xfrm>
            <a:off x="-103" y="6727600"/>
            <a:ext cx="12192007" cy="130404"/>
          </a:xfrm>
          <a:prstGeom prst="rect">
            <a:avLst/>
          </a:prstGeom>
          <a:solidFill>
            <a:srgbClr val="AABED7"/>
          </a:solidFill>
          <a:ln w="12700">
            <a:miter lim="400000"/>
          </a:ln>
        </p:spPr>
        <p:txBody>
          <a:bodyPr lIns="45718" tIns="45718" rIns="45718" bIns="45718" anchor="ctr"/>
          <a:lstStyle/>
          <a:p>
            <a:pPr>
              <a:defRPr sz="2400">
                <a:latin typeface="Tw Cen MT"/>
                <a:ea typeface="Tw Cen MT"/>
                <a:cs typeface="Tw Cen MT"/>
                <a:sym typeface="Tw Cen MT"/>
              </a:defRPr>
            </a:pPr>
            <a:endParaRPr/>
          </a:p>
        </p:txBody>
      </p:sp>
      <p:sp>
        <p:nvSpPr>
          <p:cNvPr id="195" name="xx%"/>
          <p:cNvSpPr txBox="1">
            <a:spLocks noGrp="1"/>
          </p:cNvSpPr>
          <p:nvPr>
            <p:ph type="title" hasCustomPrompt="1"/>
          </p:nvPr>
        </p:nvSpPr>
        <p:spPr>
          <a:xfrm>
            <a:off x="415600" y="1739800"/>
            <a:ext cx="11360802" cy="2051200"/>
          </a:xfrm>
          <a:prstGeom prst="rect">
            <a:avLst/>
          </a:prstGeom>
        </p:spPr>
        <p:txBody>
          <a:bodyPr lIns="91421" tIns="91421" rIns="91421" bIns="91421"/>
          <a:lstStyle>
            <a:lvl1pPr>
              <a:defRPr sz="17300">
                <a:solidFill>
                  <a:schemeClr val="accent3"/>
                </a:solidFill>
              </a:defRPr>
            </a:lvl1pPr>
          </a:lstStyle>
          <a:p>
            <a:r>
              <a:t>xx%</a:t>
            </a:r>
          </a:p>
        </p:txBody>
      </p:sp>
      <p:sp>
        <p:nvSpPr>
          <p:cNvPr id="196" name="Body Level One…"/>
          <p:cNvSpPr txBox="1">
            <a:spLocks noGrp="1"/>
          </p:cNvSpPr>
          <p:nvPr>
            <p:ph type="body" sz="quarter" idx="1"/>
          </p:nvPr>
        </p:nvSpPr>
        <p:spPr>
          <a:xfrm>
            <a:off x="415600" y="3994198"/>
            <a:ext cx="11360802" cy="1428810"/>
          </a:xfrm>
          <a:prstGeom prst="rect">
            <a:avLst/>
          </a:prstGeom>
        </p:spPr>
        <p:txBody>
          <a:bodyPr lIns="91421" tIns="91421" rIns="91421" bIns="91421"/>
          <a:lstStyle>
            <a:lvl1pPr marL="609584" indent="-457189" algn="ctr">
              <a:spcBef>
                <a:spcPts val="0"/>
              </a:spcBef>
              <a:buSzPts val="2000"/>
              <a:buChar char="●"/>
            </a:lvl1pPr>
            <a:lvl2pPr marL="1266204" indent="-470358" algn="ctr">
              <a:spcBef>
                <a:spcPts val="0"/>
              </a:spcBef>
              <a:buSzPts val="2000"/>
              <a:buChar char="○"/>
            </a:lvl2pPr>
            <a:lvl3pPr marL="1934584" indent="-529152" algn="ctr">
              <a:spcBef>
                <a:spcPts val="0"/>
              </a:spcBef>
              <a:buSzPts val="2000"/>
              <a:buChar char="■"/>
            </a:lvl3pPr>
            <a:lvl4pPr marL="2619761" indent="-604747" algn="ctr">
              <a:spcBef>
                <a:spcPts val="0"/>
              </a:spcBef>
              <a:buSzPts val="2000"/>
              <a:buChar char="●"/>
            </a:lvl4pPr>
            <a:lvl5pPr marL="3229348" indent="-604747" algn="ctr">
              <a:spcBef>
                <a:spcPts val="0"/>
              </a:spcBef>
              <a:buSzPts val="2000"/>
              <a:buChar char="○"/>
            </a:lvl5pPr>
          </a:lstStyle>
          <a:p>
            <a:r>
              <a:t>Body Level One</a:t>
            </a:r>
          </a:p>
          <a:p>
            <a:pPr lvl="1"/>
            <a:r>
              <a:t>Body Level Two</a:t>
            </a:r>
          </a:p>
          <a:p>
            <a:pPr lvl="2"/>
            <a:r>
              <a:t>Body Level Three</a:t>
            </a:r>
          </a:p>
          <a:p>
            <a:pPr lvl="3"/>
            <a:r>
              <a:t>Body Level Four</a:t>
            </a:r>
          </a:p>
          <a:p>
            <a:pPr lvl="4"/>
            <a:r>
              <a:t>Body Level Five</a:t>
            </a:r>
          </a:p>
        </p:txBody>
      </p:sp>
      <p:sp>
        <p:nvSpPr>
          <p:cNvPr id="197" name="Slide Number"/>
          <p:cNvSpPr txBox="1">
            <a:spLocks noGrp="1"/>
          </p:cNvSpPr>
          <p:nvPr>
            <p:ph type="sldNum" sz="quarter" idx="2"/>
          </p:nvPr>
        </p:nvSpPr>
        <p:spPr>
          <a:xfrm>
            <a:off x="11692528" y="6318751"/>
            <a:ext cx="335690" cy="322543"/>
          </a:xfrm>
          <a:prstGeom prst="rect">
            <a:avLst/>
          </a:prstGeom>
        </p:spPr>
        <p:txBody>
          <a:bodyPr lIns="91421" tIns="91421" rIns="91421" bIns="91421">
            <a:normAutofit/>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0 copy">
    <p:spTree>
      <p:nvGrpSpPr>
        <p:cNvPr id="1" name=""/>
        <p:cNvGrpSpPr/>
        <p:nvPr/>
      </p:nvGrpSpPr>
      <p:grpSpPr>
        <a:xfrm>
          <a:off x="0" y="0"/>
          <a:ext cx="0" cy="0"/>
          <a:chOff x="0" y="0"/>
          <a:chExt cx="0" cy="0"/>
        </a:xfrm>
      </p:grpSpPr>
      <p:sp>
        <p:nvSpPr>
          <p:cNvPr id="21" name="Title Text"/>
          <p:cNvSpPr txBox="1">
            <a:spLocks noGrp="1"/>
          </p:cNvSpPr>
          <p:nvPr>
            <p:ph type="title"/>
          </p:nvPr>
        </p:nvSpPr>
        <p:spPr>
          <a:xfrm>
            <a:off x="1751009" y="1300785"/>
            <a:ext cx="8689980" cy="2509213"/>
          </a:xfrm>
          <a:prstGeom prst="rect">
            <a:avLst/>
          </a:prstGeom>
        </p:spPr>
        <p:txBody>
          <a:bodyPr anchor="b"/>
          <a:lstStyle>
            <a:lvl1pPr>
              <a:defRPr sz="4800"/>
            </a:lvl1pPr>
          </a:lstStyle>
          <a:p>
            <a:r>
              <a:t>Title Text</a:t>
            </a:r>
          </a:p>
        </p:txBody>
      </p:sp>
      <p:sp>
        <p:nvSpPr>
          <p:cNvPr id="22" name="Body Level One…"/>
          <p:cNvSpPr txBox="1">
            <a:spLocks noGrp="1"/>
          </p:cNvSpPr>
          <p:nvPr>
            <p:ph type="body" sz="quarter" idx="1"/>
          </p:nvPr>
        </p:nvSpPr>
        <p:spPr>
          <a:xfrm>
            <a:off x="1751009" y="3886200"/>
            <a:ext cx="8689980" cy="1371600"/>
          </a:xfrm>
          <a:prstGeom prst="rect">
            <a:avLst/>
          </a:prstGeom>
        </p:spPr>
        <p:txBody>
          <a:bodyPr/>
          <a:lstStyle>
            <a:lvl1pPr marL="0" indent="0" algn="ctr">
              <a:buClrTx/>
              <a:buSzTx/>
              <a:buFontTx/>
              <a:buNone/>
              <a:defRPr sz="2200">
                <a:solidFill>
                  <a:srgbClr val="808080"/>
                </a:solidFill>
              </a:defRPr>
            </a:lvl1pPr>
            <a:lvl2pPr marL="0" indent="0" algn="ctr">
              <a:buClrTx/>
              <a:buSzTx/>
              <a:buFontTx/>
              <a:buNone/>
              <a:defRPr sz="2200">
                <a:solidFill>
                  <a:srgbClr val="808080"/>
                </a:solidFill>
              </a:defRPr>
            </a:lvl2pPr>
            <a:lvl3pPr marL="0" indent="0" algn="ctr">
              <a:buClrTx/>
              <a:buSzTx/>
              <a:buFontTx/>
              <a:buNone/>
              <a:defRPr sz="2200">
                <a:solidFill>
                  <a:srgbClr val="808080"/>
                </a:solidFill>
              </a:defRPr>
            </a:lvl3pPr>
            <a:lvl4pPr marL="0" indent="0" algn="ctr">
              <a:buClrTx/>
              <a:buSzTx/>
              <a:buFontTx/>
              <a:buNone/>
              <a:defRPr sz="2200">
                <a:solidFill>
                  <a:srgbClr val="808080"/>
                </a:solidFill>
              </a:defRPr>
            </a:lvl4pPr>
            <a:lvl5pPr marL="0" indent="0" algn="ctr">
              <a:buClrTx/>
              <a:buSzTx/>
              <a:buFontTx/>
              <a:buNone/>
              <a:defRPr sz="22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0" name="Title Text"/>
          <p:cNvSpPr txBox="1">
            <a:spLocks noGrp="1"/>
          </p:cNvSpPr>
          <p:nvPr>
            <p:ph type="title"/>
          </p:nvPr>
        </p:nvSpPr>
        <p:spPr>
          <a:prstGeom prst="rect">
            <a:avLst/>
          </a:prstGeom>
        </p:spPr>
        <p:txBody>
          <a:bodyPr/>
          <a:lstStyle/>
          <a:p>
            <a:r>
              <a:t>Title Text</a:t>
            </a:r>
          </a:p>
        </p:txBody>
      </p:sp>
      <p:sp>
        <p:nvSpPr>
          <p:cNvPr id="3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pic>
        <p:nvPicPr>
          <p:cNvPr id="39" name="presentation-02.png" descr="presentation-02.png"/>
          <p:cNvPicPr>
            <a:picLocks noChangeAspect="1"/>
          </p:cNvPicPr>
          <p:nvPr/>
        </p:nvPicPr>
        <p:blipFill>
          <a:blip r:embed="rId2">
            <a:alphaModFix amt="29516"/>
          </a:blip>
          <a:stretch>
            <a:fillRect/>
          </a:stretch>
        </p:blipFill>
        <p:spPr>
          <a:xfrm>
            <a:off x="0" y="0"/>
            <a:ext cx="12192000" cy="6858000"/>
          </a:xfrm>
          <a:prstGeom prst="rect">
            <a:avLst/>
          </a:prstGeom>
          <a:ln w="12700">
            <a:miter lim="400000"/>
          </a:ln>
        </p:spPr>
      </p:pic>
      <p:sp>
        <p:nvSpPr>
          <p:cNvPr id="40" name="Title Text"/>
          <p:cNvSpPr txBox="1">
            <a:spLocks noGrp="1"/>
          </p:cNvSpPr>
          <p:nvPr>
            <p:ph type="title"/>
          </p:nvPr>
        </p:nvSpPr>
        <p:spPr>
          <a:prstGeom prst="rect">
            <a:avLst/>
          </a:prstGeom>
        </p:spPr>
        <p:txBody>
          <a:bodyPr/>
          <a:lstStyle/>
          <a:p>
            <a:r>
              <a:t>Title Text</a:t>
            </a:r>
          </a:p>
        </p:txBody>
      </p:sp>
      <p:sp>
        <p:nvSpPr>
          <p:cNvPr id="4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9" name="Title Text"/>
          <p:cNvSpPr txBox="1">
            <a:spLocks noGrp="1"/>
          </p:cNvSpPr>
          <p:nvPr>
            <p:ph type="title"/>
          </p:nvPr>
        </p:nvSpPr>
        <p:spPr>
          <a:xfrm>
            <a:off x="913773" y="828562"/>
            <a:ext cx="10351753" cy="2736820"/>
          </a:xfrm>
          <a:prstGeom prst="rect">
            <a:avLst/>
          </a:prstGeom>
        </p:spPr>
        <p:txBody>
          <a:bodyPr anchor="b"/>
          <a:lstStyle>
            <a:lvl1pPr>
              <a:defRPr sz="4000"/>
            </a:lvl1pPr>
          </a:lstStyle>
          <a:p>
            <a:r>
              <a:t>Title Text</a:t>
            </a:r>
          </a:p>
        </p:txBody>
      </p:sp>
      <p:sp>
        <p:nvSpPr>
          <p:cNvPr id="50" name="Body Level One…"/>
          <p:cNvSpPr txBox="1">
            <a:spLocks noGrp="1"/>
          </p:cNvSpPr>
          <p:nvPr>
            <p:ph type="body" sz="quarter" idx="1"/>
          </p:nvPr>
        </p:nvSpPr>
        <p:spPr>
          <a:xfrm>
            <a:off x="913773" y="3657455"/>
            <a:ext cx="10351753" cy="1368193"/>
          </a:xfrm>
          <a:prstGeom prst="rect">
            <a:avLst/>
          </a:prstGeom>
        </p:spPr>
        <p:txBody>
          <a:bodyPr/>
          <a:lstStyle>
            <a:lvl1pPr marL="0" indent="0" algn="ctr">
              <a:buClrTx/>
              <a:buSzTx/>
              <a:buFontTx/>
              <a:buNone/>
              <a:defRPr>
                <a:solidFill>
                  <a:srgbClr val="808080"/>
                </a:solidFill>
              </a:defRPr>
            </a:lvl1pPr>
            <a:lvl2pPr marL="0" indent="0" algn="ctr">
              <a:buClrTx/>
              <a:buSzTx/>
              <a:buFontTx/>
              <a:buNone/>
              <a:defRPr>
                <a:solidFill>
                  <a:srgbClr val="808080"/>
                </a:solidFill>
              </a:defRPr>
            </a:lvl2pPr>
            <a:lvl3pPr marL="0" indent="0" algn="ctr">
              <a:buClrTx/>
              <a:buSzTx/>
              <a:buFontTx/>
              <a:buNone/>
              <a:defRPr>
                <a:solidFill>
                  <a:srgbClr val="808080"/>
                </a:solidFill>
              </a:defRPr>
            </a:lvl3pPr>
            <a:lvl4pPr marL="0" indent="0" algn="ctr">
              <a:buClrTx/>
              <a:buSzTx/>
              <a:buFontTx/>
              <a:buNone/>
              <a:defRPr>
                <a:solidFill>
                  <a:srgbClr val="808080"/>
                </a:solidFill>
              </a:defRPr>
            </a:lvl4pPr>
            <a:lvl5pPr marL="0" indent="0" algn="ctr">
              <a:buClrTx/>
              <a:buSzTx/>
              <a:buFontTx/>
              <a:buNone/>
              <a:defRPr>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Body Level One…"/>
          <p:cNvSpPr txBox="1">
            <a:spLocks noGrp="1"/>
          </p:cNvSpPr>
          <p:nvPr>
            <p:ph type="body" sz="half" idx="1"/>
          </p:nvPr>
        </p:nvSpPr>
        <p:spPr>
          <a:xfrm>
            <a:off x="913773" y="2367090"/>
            <a:ext cx="5106028" cy="342411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p>
            <a:r>
              <a:t>Title Text</a:t>
            </a:r>
          </a:p>
        </p:txBody>
      </p:sp>
      <p:sp>
        <p:nvSpPr>
          <p:cNvPr id="68" name="Body Level One…"/>
          <p:cNvSpPr txBox="1">
            <a:spLocks noGrp="1"/>
          </p:cNvSpPr>
          <p:nvPr>
            <p:ph type="body" sz="quarter" idx="1"/>
          </p:nvPr>
        </p:nvSpPr>
        <p:spPr>
          <a:xfrm>
            <a:off x="1146327" y="2371018"/>
            <a:ext cx="4873477" cy="680004"/>
          </a:xfrm>
          <a:prstGeom prst="rect">
            <a:avLst/>
          </a:prstGeom>
        </p:spPr>
        <p:txBody>
          <a:bodyPr anchor="b"/>
          <a:lstStyle>
            <a:lvl1pPr marL="0" indent="0">
              <a:lnSpc>
                <a:spcPct val="85000"/>
              </a:lnSpc>
              <a:buClrTx/>
              <a:buSzTx/>
              <a:buFontTx/>
              <a:buNone/>
              <a:defRPr sz="2600"/>
            </a:lvl1pPr>
            <a:lvl2pPr marL="0" indent="0">
              <a:lnSpc>
                <a:spcPct val="85000"/>
              </a:lnSpc>
              <a:buClrTx/>
              <a:buSzTx/>
              <a:buFontTx/>
              <a:buNone/>
              <a:defRPr sz="2600"/>
            </a:lvl2pPr>
            <a:lvl3pPr marL="0" indent="0">
              <a:lnSpc>
                <a:spcPct val="85000"/>
              </a:lnSpc>
              <a:buClrTx/>
              <a:buSzTx/>
              <a:buFontTx/>
              <a:buNone/>
              <a:defRPr sz="2600"/>
            </a:lvl3pPr>
            <a:lvl4pPr marL="0" indent="0">
              <a:lnSpc>
                <a:spcPct val="85000"/>
              </a:lnSpc>
              <a:buClrTx/>
              <a:buSzTx/>
              <a:buFontTx/>
              <a:buNone/>
              <a:defRPr sz="2600"/>
            </a:lvl4pPr>
            <a:lvl5pPr marL="0" indent="0">
              <a:lnSpc>
                <a:spcPct val="85000"/>
              </a:lnSpc>
              <a:buClrTx/>
              <a:buSzTx/>
              <a:buFontTx/>
              <a:buNone/>
              <a:defRPr sz="2600"/>
            </a:lvl5pPr>
          </a:lstStyle>
          <a:p>
            <a:r>
              <a:t>Body Level One</a:t>
            </a:r>
          </a:p>
          <a:p>
            <a:pPr lvl="1"/>
            <a:r>
              <a:t>Body Level Two</a:t>
            </a:r>
          </a:p>
          <a:p>
            <a:pPr lvl="2"/>
            <a:r>
              <a:t>Body Level Three</a:t>
            </a:r>
          </a:p>
          <a:p>
            <a:pPr lvl="3"/>
            <a:r>
              <a:t>Body Level Four</a:t>
            </a:r>
          </a:p>
          <a:p>
            <a:pPr lvl="4"/>
            <a:r>
              <a:t>Body Level Five</a:t>
            </a:r>
          </a:p>
        </p:txBody>
      </p:sp>
      <p:sp>
        <p:nvSpPr>
          <p:cNvPr id="69" name="Text Placeholder 4"/>
          <p:cNvSpPr>
            <a:spLocks noGrp="1"/>
          </p:cNvSpPr>
          <p:nvPr>
            <p:ph type="body" sz="quarter" idx="21"/>
          </p:nvPr>
        </p:nvSpPr>
        <p:spPr>
          <a:xfrm>
            <a:off x="6396423" y="2371018"/>
            <a:ext cx="4881808" cy="680004"/>
          </a:xfrm>
          <a:prstGeom prst="rect">
            <a:avLst/>
          </a:prstGeom>
        </p:spPr>
        <p:txBody>
          <a:bodyPr anchor="b"/>
          <a:lstStyle/>
          <a:p>
            <a:endParaRP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7" name="Title Text"/>
          <p:cNvSpPr txBox="1">
            <a:spLocks noGrp="1"/>
          </p:cNvSpPr>
          <p:nvPr>
            <p:ph type="title"/>
          </p:nvPr>
        </p:nvSpPr>
        <p:spPr>
          <a:prstGeom prst="rect">
            <a:avLst/>
          </a:prstGeom>
        </p:spPr>
        <p:txBody>
          <a:bodyPr/>
          <a:lstStyle/>
          <a:p>
            <a:r>
              <a:t>Title Text</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21"/>
          <a:stretch>
            <a:fillRect/>
          </a:stretch>
        </p:blipFill>
        <p:spPr>
          <a:xfrm>
            <a:off x="0" y="0"/>
            <a:ext cx="12192000" cy="6858000"/>
          </a:xfrm>
          <a:prstGeom prst="rect">
            <a:avLst/>
          </a:prstGeom>
          <a:ln w="12700">
            <a:miter lim="400000"/>
          </a:ln>
        </p:spPr>
      </p:pic>
      <p:sp>
        <p:nvSpPr>
          <p:cNvPr id="3" name="Title Text"/>
          <p:cNvSpPr txBox="1">
            <a:spLocks noGrp="1"/>
          </p:cNvSpPr>
          <p:nvPr>
            <p:ph type="title"/>
          </p:nvPr>
        </p:nvSpPr>
        <p:spPr>
          <a:xfrm>
            <a:off x="913775" y="618515"/>
            <a:ext cx="10364452" cy="1596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913773" y="2367090"/>
            <a:ext cx="10363828" cy="3424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033946" y="5950269"/>
            <a:ext cx="244283" cy="231137"/>
          </a:xfrm>
          <a:prstGeom prst="rect">
            <a:avLst/>
          </a:prstGeom>
          <a:ln w="12700">
            <a:miter lim="400000"/>
          </a:ln>
        </p:spPr>
        <p:txBody>
          <a:bodyPr wrap="none" lIns="45718" tIns="45718" rIns="45718" bIns="45718" anchor="ctr">
            <a:spAutoFit/>
          </a:bodyPr>
          <a:lstStyle>
            <a:lvl1pPr algn="r">
              <a:defRPr sz="1000">
                <a:latin typeface="Tw Cen MT"/>
                <a:ea typeface="Tw Cen MT"/>
                <a:cs typeface="Tw Cen MT"/>
                <a:sym typeface="Tw Cen M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914400" rtl="0" latinLnBrk="0">
        <a:lnSpc>
          <a:spcPct val="90000"/>
        </a:lnSpc>
        <a:spcBef>
          <a:spcPts val="0"/>
        </a:spcBef>
        <a:spcAft>
          <a:spcPts val="0"/>
        </a:spcAft>
        <a:buClrTx/>
        <a:buSzTx/>
        <a:buFontTx/>
        <a:buNone/>
        <a:tabLst/>
        <a:defRPr sz="3600" b="0" i="0" u="none" strike="noStrike" cap="all" spc="0" baseline="0">
          <a:solidFill>
            <a:srgbClr val="000000"/>
          </a:solidFill>
          <a:uFillTx/>
          <a:latin typeface="Tw Cen MT"/>
          <a:ea typeface="Tw Cen MT"/>
          <a:cs typeface="Tw Cen MT"/>
          <a:sym typeface="Tw Cen MT"/>
        </a:defRPr>
      </a:lvl1pPr>
      <a:lvl2pPr marL="0" marR="0" indent="0" algn="ctr" defTabSz="914400" rtl="0" latinLnBrk="0">
        <a:lnSpc>
          <a:spcPct val="90000"/>
        </a:lnSpc>
        <a:spcBef>
          <a:spcPts val="0"/>
        </a:spcBef>
        <a:spcAft>
          <a:spcPts val="0"/>
        </a:spcAft>
        <a:buClrTx/>
        <a:buSzTx/>
        <a:buFontTx/>
        <a:buNone/>
        <a:tabLst/>
        <a:defRPr sz="3600" b="0" i="0" u="none" strike="noStrike" cap="all" spc="0" baseline="0">
          <a:solidFill>
            <a:srgbClr val="000000"/>
          </a:solidFill>
          <a:uFillTx/>
          <a:latin typeface="Tw Cen MT"/>
          <a:ea typeface="Tw Cen MT"/>
          <a:cs typeface="Tw Cen MT"/>
          <a:sym typeface="Tw Cen MT"/>
        </a:defRPr>
      </a:lvl2pPr>
      <a:lvl3pPr marL="0" marR="0" indent="0" algn="ctr" defTabSz="914400" rtl="0" latinLnBrk="0">
        <a:lnSpc>
          <a:spcPct val="90000"/>
        </a:lnSpc>
        <a:spcBef>
          <a:spcPts val="0"/>
        </a:spcBef>
        <a:spcAft>
          <a:spcPts val="0"/>
        </a:spcAft>
        <a:buClrTx/>
        <a:buSzTx/>
        <a:buFontTx/>
        <a:buNone/>
        <a:tabLst/>
        <a:defRPr sz="3600" b="0" i="0" u="none" strike="noStrike" cap="all" spc="0" baseline="0">
          <a:solidFill>
            <a:srgbClr val="000000"/>
          </a:solidFill>
          <a:uFillTx/>
          <a:latin typeface="Tw Cen MT"/>
          <a:ea typeface="Tw Cen MT"/>
          <a:cs typeface="Tw Cen MT"/>
          <a:sym typeface="Tw Cen MT"/>
        </a:defRPr>
      </a:lvl3pPr>
      <a:lvl4pPr marL="0" marR="0" indent="0" algn="ctr" defTabSz="914400" rtl="0" latinLnBrk="0">
        <a:lnSpc>
          <a:spcPct val="90000"/>
        </a:lnSpc>
        <a:spcBef>
          <a:spcPts val="0"/>
        </a:spcBef>
        <a:spcAft>
          <a:spcPts val="0"/>
        </a:spcAft>
        <a:buClrTx/>
        <a:buSzTx/>
        <a:buFontTx/>
        <a:buNone/>
        <a:tabLst/>
        <a:defRPr sz="3600" b="0" i="0" u="none" strike="noStrike" cap="all" spc="0" baseline="0">
          <a:solidFill>
            <a:srgbClr val="000000"/>
          </a:solidFill>
          <a:uFillTx/>
          <a:latin typeface="Tw Cen MT"/>
          <a:ea typeface="Tw Cen MT"/>
          <a:cs typeface="Tw Cen MT"/>
          <a:sym typeface="Tw Cen MT"/>
        </a:defRPr>
      </a:lvl4pPr>
      <a:lvl5pPr marL="0" marR="0" indent="0" algn="ctr" defTabSz="914400" rtl="0" latinLnBrk="0">
        <a:lnSpc>
          <a:spcPct val="90000"/>
        </a:lnSpc>
        <a:spcBef>
          <a:spcPts val="0"/>
        </a:spcBef>
        <a:spcAft>
          <a:spcPts val="0"/>
        </a:spcAft>
        <a:buClrTx/>
        <a:buSzTx/>
        <a:buFontTx/>
        <a:buNone/>
        <a:tabLst/>
        <a:defRPr sz="3600" b="0" i="0" u="none" strike="noStrike" cap="all" spc="0" baseline="0">
          <a:solidFill>
            <a:srgbClr val="000000"/>
          </a:solidFill>
          <a:uFillTx/>
          <a:latin typeface="Tw Cen MT"/>
          <a:ea typeface="Tw Cen MT"/>
          <a:cs typeface="Tw Cen MT"/>
          <a:sym typeface="Tw Cen MT"/>
        </a:defRPr>
      </a:lvl5pPr>
      <a:lvl6pPr marL="0" marR="0" indent="0" algn="ctr" defTabSz="914400" rtl="0" latinLnBrk="0">
        <a:lnSpc>
          <a:spcPct val="90000"/>
        </a:lnSpc>
        <a:spcBef>
          <a:spcPts val="0"/>
        </a:spcBef>
        <a:spcAft>
          <a:spcPts val="0"/>
        </a:spcAft>
        <a:buClrTx/>
        <a:buSzTx/>
        <a:buFontTx/>
        <a:buNone/>
        <a:tabLst/>
        <a:defRPr sz="3600" b="0" i="0" u="none" strike="noStrike" cap="all" spc="0" baseline="0">
          <a:solidFill>
            <a:srgbClr val="000000"/>
          </a:solidFill>
          <a:uFillTx/>
          <a:latin typeface="Tw Cen MT"/>
          <a:ea typeface="Tw Cen MT"/>
          <a:cs typeface="Tw Cen MT"/>
          <a:sym typeface="Tw Cen MT"/>
        </a:defRPr>
      </a:lvl6pPr>
      <a:lvl7pPr marL="0" marR="0" indent="0" algn="ctr" defTabSz="914400" rtl="0" latinLnBrk="0">
        <a:lnSpc>
          <a:spcPct val="90000"/>
        </a:lnSpc>
        <a:spcBef>
          <a:spcPts val="0"/>
        </a:spcBef>
        <a:spcAft>
          <a:spcPts val="0"/>
        </a:spcAft>
        <a:buClrTx/>
        <a:buSzTx/>
        <a:buFontTx/>
        <a:buNone/>
        <a:tabLst/>
        <a:defRPr sz="3600" b="0" i="0" u="none" strike="noStrike" cap="all" spc="0" baseline="0">
          <a:solidFill>
            <a:srgbClr val="000000"/>
          </a:solidFill>
          <a:uFillTx/>
          <a:latin typeface="Tw Cen MT"/>
          <a:ea typeface="Tw Cen MT"/>
          <a:cs typeface="Tw Cen MT"/>
          <a:sym typeface="Tw Cen MT"/>
        </a:defRPr>
      </a:lvl7pPr>
      <a:lvl8pPr marL="0" marR="0" indent="0" algn="ctr" defTabSz="914400" rtl="0" latinLnBrk="0">
        <a:lnSpc>
          <a:spcPct val="90000"/>
        </a:lnSpc>
        <a:spcBef>
          <a:spcPts val="0"/>
        </a:spcBef>
        <a:spcAft>
          <a:spcPts val="0"/>
        </a:spcAft>
        <a:buClrTx/>
        <a:buSzTx/>
        <a:buFontTx/>
        <a:buNone/>
        <a:tabLst/>
        <a:defRPr sz="3600" b="0" i="0" u="none" strike="noStrike" cap="all" spc="0" baseline="0">
          <a:solidFill>
            <a:srgbClr val="000000"/>
          </a:solidFill>
          <a:uFillTx/>
          <a:latin typeface="Tw Cen MT"/>
          <a:ea typeface="Tw Cen MT"/>
          <a:cs typeface="Tw Cen MT"/>
          <a:sym typeface="Tw Cen MT"/>
        </a:defRPr>
      </a:lvl8pPr>
      <a:lvl9pPr marL="0" marR="0" indent="0" algn="ctr" defTabSz="914400" rtl="0" latinLnBrk="0">
        <a:lnSpc>
          <a:spcPct val="90000"/>
        </a:lnSpc>
        <a:spcBef>
          <a:spcPts val="0"/>
        </a:spcBef>
        <a:spcAft>
          <a:spcPts val="0"/>
        </a:spcAft>
        <a:buClrTx/>
        <a:buSzTx/>
        <a:buFontTx/>
        <a:buNone/>
        <a:tabLst/>
        <a:defRPr sz="3600" b="0" i="0" u="none" strike="noStrike" cap="all" spc="0" baseline="0">
          <a:solidFill>
            <a:srgbClr val="000000"/>
          </a:solidFill>
          <a:uFillTx/>
          <a:latin typeface="Tw Cen MT"/>
          <a:ea typeface="Tw Cen MT"/>
          <a:cs typeface="Tw Cen MT"/>
          <a:sym typeface="Tw Cen MT"/>
        </a:defRPr>
      </a:lvl9pPr>
    </p:titleStyle>
    <p:bodyStyle>
      <a:lvl1pPr marL="228600" marR="0" indent="-228600" algn="l" defTabSz="914400" rtl="0" latinLnBrk="0">
        <a:lnSpc>
          <a:spcPct val="120000"/>
        </a:lnSpc>
        <a:spcBef>
          <a:spcPts val="1000"/>
        </a:spcBef>
        <a:spcAft>
          <a:spcPts val="0"/>
        </a:spcAft>
        <a:buClr>
          <a:srgbClr val="000000"/>
        </a:buClr>
        <a:buSzPct val="100000"/>
        <a:buFont typeface="Arial"/>
        <a:buChar char="•"/>
        <a:tabLst/>
        <a:defRPr sz="2000" b="0" i="0" u="none" strike="noStrike" cap="all" spc="0" baseline="0">
          <a:solidFill>
            <a:srgbClr val="000000"/>
          </a:solidFill>
          <a:uFillTx/>
          <a:latin typeface="Tw Cen MT"/>
          <a:ea typeface="Tw Cen MT"/>
          <a:cs typeface="Tw Cen MT"/>
          <a:sym typeface="Tw Cen MT"/>
        </a:defRPr>
      </a:lvl1pPr>
      <a:lvl2pPr marL="711200" marR="0" indent="-254000" algn="l" defTabSz="914400" rtl="0" latinLnBrk="0">
        <a:lnSpc>
          <a:spcPct val="120000"/>
        </a:lnSpc>
        <a:spcBef>
          <a:spcPts val="1000"/>
        </a:spcBef>
        <a:spcAft>
          <a:spcPts val="0"/>
        </a:spcAft>
        <a:buClr>
          <a:srgbClr val="000000"/>
        </a:buClr>
        <a:buSzPct val="100000"/>
        <a:buFont typeface="Arial"/>
        <a:buChar char="•"/>
        <a:tabLst/>
        <a:defRPr sz="2000" b="0" i="0" u="none" strike="noStrike" cap="all" spc="0" baseline="0">
          <a:solidFill>
            <a:srgbClr val="000000"/>
          </a:solidFill>
          <a:uFillTx/>
          <a:latin typeface="Tw Cen MT"/>
          <a:ea typeface="Tw Cen MT"/>
          <a:cs typeface="Tw Cen MT"/>
          <a:sym typeface="Tw Cen MT"/>
        </a:defRPr>
      </a:lvl2pPr>
      <a:lvl3pPr marL="1200150" marR="0" indent="-285750" algn="l" defTabSz="914400" rtl="0" latinLnBrk="0">
        <a:lnSpc>
          <a:spcPct val="120000"/>
        </a:lnSpc>
        <a:spcBef>
          <a:spcPts val="1000"/>
        </a:spcBef>
        <a:spcAft>
          <a:spcPts val="0"/>
        </a:spcAft>
        <a:buClr>
          <a:srgbClr val="000000"/>
        </a:buClr>
        <a:buSzPct val="100000"/>
        <a:buFont typeface="Arial"/>
        <a:buChar char="•"/>
        <a:tabLst/>
        <a:defRPr sz="2000" b="0" i="0" u="none" strike="noStrike" cap="all" spc="0" baseline="0">
          <a:solidFill>
            <a:srgbClr val="000000"/>
          </a:solidFill>
          <a:uFillTx/>
          <a:latin typeface="Tw Cen MT"/>
          <a:ea typeface="Tw Cen MT"/>
          <a:cs typeface="Tw Cen MT"/>
          <a:sym typeface="Tw Cen MT"/>
        </a:defRPr>
      </a:lvl3pPr>
      <a:lvl4pPr marL="1698169" marR="0" indent="-326569" algn="l" defTabSz="914400" rtl="0" latinLnBrk="0">
        <a:lnSpc>
          <a:spcPct val="120000"/>
        </a:lnSpc>
        <a:spcBef>
          <a:spcPts val="1000"/>
        </a:spcBef>
        <a:spcAft>
          <a:spcPts val="0"/>
        </a:spcAft>
        <a:buClr>
          <a:srgbClr val="000000"/>
        </a:buClr>
        <a:buSzPct val="100000"/>
        <a:buFont typeface="Arial"/>
        <a:buChar char="•"/>
        <a:tabLst/>
        <a:defRPr sz="2000" b="0" i="0" u="none" strike="noStrike" cap="all" spc="0" baseline="0">
          <a:solidFill>
            <a:srgbClr val="000000"/>
          </a:solidFill>
          <a:uFillTx/>
          <a:latin typeface="Tw Cen MT"/>
          <a:ea typeface="Tw Cen MT"/>
          <a:cs typeface="Tw Cen MT"/>
          <a:sym typeface="Tw Cen MT"/>
        </a:defRPr>
      </a:lvl4pPr>
      <a:lvl5pPr marL="2155369" marR="0" indent="-326569" algn="l" defTabSz="914400" rtl="0" latinLnBrk="0">
        <a:lnSpc>
          <a:spcPct val="120000"/>
        </a:lnSpc>
        <a:spcBef>
          <a:spcPts val="1000"/>
        </a:spcBef>
        <a:spcAft>
          <a:spcPts val="0"/>
        </a:spcAft>
        <a:buClr>
          <a:srgbClr val="000000"/>
        </a:buClr>
        <a:buSzPct val="100000"/>
        <a:buFont typeface="Arial"/>
        <a:buChar char="•"/>
        <a:tabLst/>
        <a:defRPr sz="2000" b="0" i="0" u="none" strike="noStrike" cap="all" spc="0" baseline="0">
          <a:solidFill>
            <a:srgbClr val="000000"/>
          </a:solidFill>
          <a:uFillTx/>
          <a:latin typeface="Tw Cen MT"/>
          <a:ea typeface="Tw Cen MT"/>
          <a:cs typeface="Tw Cen MT"/>
          <a:sym typeface="Tw Cen MT"/>
        </a:defRPr>
      </a:lvl5pPr>
      <a:lvl6pPr marL="2612569" marR="0" indent="-326569" algn="l" defTabSz="914400" rtl="0" latinLnBrk="0">
        <a:lnSpc>
          <a:spcPct val="120000"/>
        </a:lnSpc>
        <a:spcBef>
          <a:spcPts val="1000"/>
        </a:spcBef>
        <a:spcAft>
          <a:spcPts val="0"/>
        </a:spcAft>
        <a:buClr>
          <a:srgbClr val="000000"/>
        </a:buClr>
        <a:buSzPct val="100000"/>
        <a:buFont typeface="Arial"/>
        <a:buChar char="•"/>
        <a:tabLst/>
        <a:defRPr sz="2000" b="0" i="0" u="none" strike="noStrike" cap="all" spc="0" baseline="0">
          <a:solidFill>
            <a:srgbClr val="000000"/>
          </a:solidFill>
          <a:uFillTx/>
          <a:latin typeface="Tw Cen MT"/>
          <a:ea typeface="Tw Cen MT"/>
          <a:cs typeface="Tw Cen MT"/>
          <a:sym typeface="Tw Cen MT"/>
        </a:defRPr>
      </a:lvl6pPr>
      <a:lvl7pPr marL="3069769" marR="0" indent="-326569" algn="l" defTabSz="914400" rtl="0" latinLnBrk="0">
        <a:lnSpc>
          <a:spcPct val="120000"/>
        </a:lnSpc>
        <a:spcBef>
          <a:spcPts val="1000"/>
        </a:spcBef>
        <a:spcAft>
          <a:spcPts val="0"/>
        </a:spcAft>
        <a:buClr>
          <a:srgbClr val="000000"/>
        </a:buClr>
        <a:buSzPct val="100000"/>
        <a:buFont typeface="Arial"/>
        <a:buChar char="•"/>
        <a:tabLst/>
        <a:defRPr sz="2000" b="0" i="0" u="none" strike="noStrike" cap="all" spc="0" baseline="0">
          <a:solidFill>
            <a:srgbClr val="000000"/>
          </a:solidFill>
          <a:uFillTx/>
          <a:latin typeface="Tw Cen MT"/>
          <a:ea typeface="Tw Cen MT"/>
          <a:cs typeface="Tw Cen MT"/>
          <a:sym typeface="Tw Cen MT"/>
        </a:defRPr>
      </a:lvl7pPr>
      <a:lvl8pPr marL="3526971" marR="0" indent="-326569" algn="l" defTabSz="914400" rtl="0" latinLnBrk="0">
        <a:lnSpc>
          <a:spcPct val="120000"/>
        </a:lnSpc>
        <a:spcBef>
          <a:spcPts val="1000"/>
        </a:spcBef>
        <a:spcAft>
          <a:spcPts val="0"/>
        </a:spcAft>
        <a:buClr>
          <a:srgbClr val="000000"/>
        </a:buClr>
        <a:buSzPct val="100000"/>
        <a:buFont typeface="Arial"/>
        <a:buChar char="•"/>
        <a:tabLst/>
        <a:defRPr sz="2000" b="0" i="0" u="none" strike="noStrike" cap="all" spc="0" baseline="0">
          <a:solidFill>
            <a:srgbClr val="000000"/>
          </a:solidFill>
          <a:uFillTx/>
          <a:latin typeface="Tw Cen MT"/>
          <a:ea typeface="Tw Cen MT"/>
          <a:cs typeface="Tw Cen MT"/>
          <a:sym typeface="Tw Cen MT"/>
        </a:defRPr>
      </a:lvl8pPr>
      <a:lvl9pPr marL="3984171" marR="0" indent="-326571" algn="l" defTabSz="914400" rtl="0" latinLnBrk="0">
        <a:lnSpc>
          <a:spcPct val="120000"/>
        </a:lnSpc>
        <a:spcBef>
          <a:spcPts val="1000"/>
        </a:spcBef>
        <a:spcAft>
          <a:spcPts val="0"/>
        </a:spcAft>
        <a:buClr>
          <a:srgbClr val="000000"/>
        </a:buClr>
        <a:buSzPct val="100000"/>
        <a:buFont typeface="Arial"/>
        <a:buChar char="•"/>
        <a:tabLst/>
        <a:defRPr sz="2000" b="0" i="0" u="none" strike="noStrike" cap="all" spc="0" baseline="0">
          <a:solidFill>
            <a:srgbClr val="000000"/>
          </a:solidFill>
          <a:uFillTx/>
          <a:latin typeface="Tw Cen MT"/>
          <a:ea typeface="Tw Cen MT"/>
          <a:cs typeface="Tw Cen MT"/>
          <a:sym typeface="Tw Cen MT"/>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a:defRPr>
      </a:lvl1pPr>
      <a:lvl2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a:defRPr>
      </a:lvl2pPr>
      <a:lvl3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a:defRPr>
      </a:lvl3pPr>
      <a:lvl4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a:defRPr>
      </a:lvl4pPr>
      <a:lvl5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a:defRPr>
      </a:lvl5pPr>
      <a:lvl6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a:defRPr>
      </a:lvl6pPr>
      <a:lvl7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a:defRPr>
      </a:lvl7pPr>
      <a:lvl8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a:defRPr>
      </a:lvl8pPr>
      <a:lvl9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w Cen M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Image" descr="Image"/>
          <p:cNvPicPr>
            <a:picLocks noChangeAspect="1"/>
          </p:cNvPicPr>
          <p:nvPr/>
        </p:nvPicPr>
        <p:blipFill>
          <a:blip r:embed="rId3"/>
          <a:stretch>
            <a:fillRect/>
          </a:stretch>
        </p:blipFill>
        <p:spPr>
          <a:xfrm>
            <a:off x="1181" y="-480021"/>
            <a:ext cx="12189639" cy="6858004"/>
          </a:xfrm>
          <a:prstGeom prst="rect">
            <a:avLst/>
          </a:prstGeom>
          <a:ln w="12700">
            <a:miter lim="400000"/>
          </a:ln>
        </p:spPr>
      </p:pic>
      <p:sp>
        <p:nvSpPr>
          <p:cNvPr id="207" name="Title 1"/>
          <p:cNvSpPr txBox="1">
            <a:spLocks noGrp="1"/>
          </p:cNvSpPr>
          <p:nvPr>
            <p:ph type="title"/>
          </p:nvPr>
        </p:nvSpPr>
        <p:spPr>
          <a:xfrm>
            <a:off x="1788078" y="2261336"/>
            <a:ext cx="8271166" cy="2335328"/>
          </a:xfrm>
          <a:prstGeom prst="rect">
            <a:avLst/>
          </a:prstGeom>
        </p:spPr>
        <p:txBody>
          <a:bodyPr/>
          <a:lstStyle/>
          <a:p>
            <a:pPr defTabSz="751361">
              <a:defRPr sz="3700" cap="none">
                <a:solidFill>
                  <a:srgbClr val="FFFFFF"/>
                </a:solidFill>
              </a:defRPr>
            </a:pPr>
            <a:r>
              <a:t>The Community Health </a:t>
            </a:r>
          </a:p>
          <a:p>
            <a:pPr defTabSz="751361">
              <a:defRPr sz="3700" cap="none">
                <a:solidFill>
                  <a:srgbClr val="FFFFFF"/>
                </a:solidFill>
              </a:defRPr>
            </a:pPr>
            <a:r>
              <a:t>Worker (CHW) </a:t>
            </a:r>
            <a:br/>
            <a:r>
              <a:t>and Suspected Adverse Drug Reaction (ADR) Reporting</a:t>
            </a:r>
          </a:p>
        </p:txBody>
      </p:sp>
      <p:sp>
        <p:nvSpPr>
          <p:cNvPr id="208" name="Slide Number Placeholder 2"/>
          <p:cNvSpPr txBox="1">
            <a:spLocks noGrp="1"/>
          </p:cNvSpPr>
          <p:nvPr>
            <p:ph type="sldNum" sz="quarter" idx="4294967295"/>
          </p:nvPr>
        </p:nvSpPr>
        <p:spPr>
          <a:xfrm>
            <a:off x="11775875" y="6411955"/>
            <a:ext cx="211987"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1</a:t>
            </a:fld>
            <a:endParaRPr/>
          </a:p>
        </p:txBody>
      </p:sp>
      <p:sp>
        <p:nvSpPr>
          <p:cNvPr id="209" name="Group 101"/>
          <p:cNvSpPr/>
          <p:nvPr/>
        </p:nvSpPr>
        <p:spPr>
          <a:xfrm>
            <a:off x="3132620" y="5193858"/>
            <a:ext cx="5582081" cy="1471161"/>
          </a:xfrm>
          <a:prstGeom prst="roundRect">
            <a:avLst>
              <a:gd name="adj" fmla="val 18164"/>
            </a:avLst>
          </a:prstGeom>
          <a:solidFill>
            <a:srgbClr val="FFFFFF"/>
          </a:solidFill>
          <a:ln w="12700">
            <a:miter lim="400000"/>
          </a:ln>
        </p:spPr>
        <p:txBody>
          <a:bodyPr lIns="45718" tIns="45718" rIns="45718" bIns="45718"/>
          <a:lstStyle/>
          <a:p>
            <a:pPr defTabSz="914400">
              <a:defRPr sz="2800"/>
            </a:pPr>
            <a:endParaRPr/>
          </a:p>
        </p:txBody>
      </p:sp>
      <p:pic>
        <p:nvPicPr>
          <p:cNvPr id="210" name="Image" descr="Image"/>
          <p:cNvPicPr>
            <a:picLocks noChangeAspect="1"/>
          </p:cNvPicPr>
          <p:nvPr/>
        </p:nvPicPr>
        <p:blipFill>
          <a:blip r:embed="rId4"/>
          <a:stretch>
            <a:fillRect/>
          </a:stretch>
        </p:blipFill>
        <p:spPr>
          <a:xfrm>
            <a:off x="3249739" y="5380694"/>
            <a:ext cx="3278381" cy="1055851"/>
          </a:xfrm>
          <a:prstGeom prst="rect">
            <a:avLst/>
          </a:prstGeom>
          <a:ln w="12700">
            <a:miter lim="400000"/>
          </a:ln>
        </p:spPr>
      </p:pic>
      <p:pic>
        <p:nvPicPr>
          <p:cNvPr id="211" name="Image" descr="Image"/>
          <p:cNvPicPr>
            <a:picLocks noChangeAspect="1"/>
          </p:cNvPicPr>
          <p:nvPr/>
        </p:nvPicPr>
        <p:blipFill>
          <a:blip r:embed="rId5"/>
          <a:stretch>
            <a:fillRect/>
          </a:stretch>
        </p:blipFill>
        <p:spPr>
          <a:xfrm>
            <a:off x="6626848" y="5380694"/>
            <a:ext cx="1768163" cy="106577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p:cNvSpPr/>
          <p:nvPr/>
        </p:nvSpPr>
        <p:spPr>
          <a:xfrm>
            <a:off x="795479" y="1224689"/>
            <a:ext cx="1097614" cy="5226183"/>
          </a:xfrm>
          <a:custGeom>
            <a:avLst/>
            <a:gdLst/>
            <a:ahLst/>
            <a:cxnLst>
              <a:cxn ang="0">
                <a:pos x="wd2" y="hd2"/>
              </a:cxn>
              <a:cxn ang="5400000">
                <a:pos x="wd2" y="hd2"/>
              </a:cxn>
              <a:cxn ang="10800000">
                <a:pos x="wd2" y="hd2"/>
              </a:cxn>
              <a:cxn ang="16200000">
                <a:pos x="wd2" y="hd2"/>
              </a:cxn>
            </a:cxnLst>
            <a:rect l="0" t="0" r="r" b="b"/>
            <a:pathLst>
              <a:path w="16257" h="21600" extrusionOk="0">
                <a:moveTo>
                  <a:pt x="226" y="0"/>
                </a:moveTo>
                <a:cubicBezTo>
                  <a:pt x="21600" y="5965"/>
                  <a:pt x="21600" y="15635"/>
                  <a:pt x="226" y="21600"/>
                </a:cubicBezTo>
                <a:lnTo>
                  <a:pt x="0" y="21537"/>
                </a:lnTo>
                <a:cubicBezTo>
                  <a:pt x="21249" y="15607"/>
                  <a:pt x="21249" y="5993"/>
                  <a:pt x="0" y="63"/>
                </a:cubicBezTo>
                <a:close/>
              </a:path>
            </a:pathLst>
          </a:custGeom>
          <a:ln w="15875">
            <a:solidFill>
              <a:srgbClr val="F3681C"/>
            </a:solidFill>
          </a:ln>
        </p:spPr>
        <p:txBody>
          <a:bodyPr lIns="45718" tIns="45718" rIns="45718" bIns="45718"/>
          <a:lstStyle/>
          <a:p>
            <a:pPr defTabSz="914400">
              <a:lnSpc>
                <a:spcPct val="120000"/>
              </a:lnSpc>
              <a:spcBef>
                <a:spcPts val="1000"/>
              </a:spcBef>
              <a:defRPr sz="2000" cap="all">
                <a:latin typeface="Tw Cen MT"/>
                <a:ea typeface="Tw Cen MT"/>
                <a:cs typeface="Tw Cen MT"/>
                <a:sym typeface="Tw Cen MT"/>
              </a:defRPr>
            </a:pPr>
            <a:endParaRPr/>
          </a:p>
        </p:txBody>
      </p:sp>
      <p:grpSp>
        <p:nvGrpSpPr>
          <p:cNvPr id="528" name="Group"/>
          <p:cNvGrpSpPr/>
          <p:nvPr/>
        </p:nvGrpSpPr>
        <p:grpSpPr>
          <a:xfrm>
            <a:off x="801764" y="1408758"/>
            <a:ext cx="10118719" cy="1055970"/>
            <a:chOff x="0" y="0"/>
            <a:chExt cx="10118717" cy="1055969"/>
          </a:xfrm>
        </p:grpSpPr>
        <p:sp>
          <p:nvSpPr>
            <p:cNvPr id="525" name="Rectangle"/>
            <p:cNvSpPr/>
            <p:nvPr/>
          </p:nvSpPr>
          <p:spPr>
            <a:xfrm>
              <a:off x="527973" y="105596"/>
              <a:ext cx="9590742" cy="844769"/>
            </a:xfrm>
            <a:prstGeom prst="rect">
              <a:avLst/>
            </a:prstGeom>
            <a:solidFill>
              <a:srgbClr val="BDD3DA"/>
            </a:solidFill>
            <a:ln w="15875" cap="flat">
              <a:solidFill>
                <a:srgbClr val="FFFFFF"/>
              </a:solidFill>
              <a:prstDash val="solid"/>
              <a:round/>
            </a:ln>
            <a:effectLst/>
          </p:spPr>
          <p:txBody>
            <a:bodyPr wrap="square" lIns="45718" tIns="45718" rIns="45718" bIns="45718" numCol="1" anchor="ctr">
              <a:noAutofit/>
            </a:bodyPr>
            <a:lstStyle/>
            <a:p>
              <a:pPr defTabSz="1244600">
                <a:lnSpc>
                  <a:spcPct val="90000"/>
                </a:lnSpc>
                <a:spcBef>
                  <a:spcPts val="800"/>
                </a:spcBef>
                <a:defRPr sz="2800" cap="all">
                  <a:solidFill>
                    <a:srgbClr val="FFFFFF"/>
                  </a:solidFill>
                  <a:latin typeface="Tw Cen MT"/>
                  <a:ea typeface="Tw Cen MT"/>
                  <a:cs typeface="Tw Cen MT"/>
                  <a:sym typeface="Tw Cen MT"/>
                </a:defRPr>
              </a:pPr>
              <a:endParaRPr/>
            </a:p>
          </p:txBody>
        </p:sp>
        <p:sp>
          <p:nvSpPr>
            <p:cNvPr id="526" name="Patients – Public at large"/>
            <p:cNvSpPr txBox="1"/>
            <p:nvPr/>
          </p:nvSpPr>
          <p:spPr>
            <a:xfrm>
              <a:off x="1127385" y="260003"/>
              <a:ext cx="8991332" cy="535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lvl1pPr defTabSz="1244600">
                <a:lnSpc>
                  <a:spcPct val="90000"/>
                </a:lnSpc>
                <a:spcBef>
                  <a:spcPts val="1100"/>
                </a:spcBef>
                <a:defRPr sz="2800">
                  <a:solidFill>
                    <a:srgbClr val="344160"/>
                  </a:solidFill>
                  <a:latin typeface="Tw Cen MT"/>
                  <a:ea typeface="Tw Cen MT"/>
                  <a:cs typeface="Tw Cen MT"/>
                  <a:sym typeface="Tw Cen MT"/>
                </a:defRPr>
              </a:lvl1pPr>
            </a:lstStyle>
            <a:p>
              <a:r>
                <a:t>Clients – General public</a:t>
              </a:r>
            </a:p>
          </p:txBody>
        </p:sp>
        <p:sp>
          <p:nvSpPr>
            <p:cNvPr id="527" name="Circle"/>
            <p:cNvSpPr/>
            <p:nvPr/>
          </p:nvSpPr>
          <p:spPr>
            <a:xfrm>
              <a:off x="-1" y="-1"/>
              <a:ext cx="1055966" cy="1055970"/>
            </a:xfrm>
            <a:prstGeom prst="ellipse">
              <a:avLst/>
            </a:prstGeom>
            <a:blipFill rotWithShape="1">
              <a:blip r:embed="rId3"/>
              <a:srcRect/>
              <a:stretch>
                <a:fillRect/>
              </a:stretch>
            </a:blipFill>
            <a:ln w="15875" cap="flat">
              <a:solidFill>
                <a:srgbClr val="F3681C"/>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grpSp>
      <p:grpSp>
        <p:nvGrpSpPr>
          <p:cNvPr id="532" name="Group"/>
          <p:cNvGrpSpPr/>
          <p:nvPr/>
        </p:nvGrpSpPr>
        <p:grpSpPr>
          <a:xfrm>
            <a:off x="1064829" y="2655844"/>
            <a:ext cx="9823165" cy="1055969"/>
            <a:chOff x="-1" y="-1"/>
            <a:chExt cx="9823163" cy="1055968"/>
          </a:xfrm>
        </p:grpSpPr>
        <p:sp>
          <p:nvSpPr>
            <p:cNvPr id="529" name="Rectangle"/>
            <p:cNvSpPr/>
            <p:nvPr/>
          </p:nvSpPr>
          <p:spPr>
            <a:xfrm>
              <a:off x="716741" y="105593"/>
              <a:ext cx="9106422" cy="844768"/>
            </a:xfrm>
            <a:prstGeom prst="rect">
              <a:avLst/>
            </a:prstGeom>
            <a:solidFill>
              <a:srgbClr val="8BBCC9"/>
            </a:solidFill>
            <a:ln w="15875" cap="flat">
              <a:solidFill>
                <a:srgbClr val="FFFFFF"/>
              </a:solidFill>
              <a:prstDash val="solid"/>
              <a:round/>
            </a:ln>
            <a:effectLst/>
          </p:spPr>
          <p:txBody>
            <a:bodyPr wrap="square" lIns="45718" tIns="45718" rIns="45718" bIns="45718" numCol="1" anchor="ctr">
              <a:noAutofit/>
            </a:bodyPr>
            <a:lstStyle/>
            <a:p>
              <a:pPr defTabSz="1244600">
                <a:lnSpc>
                  <a:spcPct val="90000"/>
                </a:lnSpc>
                <a:spcBef>
                  <a:spcPts val="800"/>
                </a:spcBef>
                <a:defRPr sz="2800" cap="all">
                  <a:solidFill>
                    <a:srgbClr val="FFFFFF"/>
                  </a:solidFill>
                  <a:latin typeface="Tw Cen MT"/>
                  <a:ea typeface="Tw Cen MT"/>
                  <a:cs typeface="Tw Cen MT"/>
                  <a:sym typeface="Tw Cen MT"/>
                </a:defRPr>
              </a:pPr>
              <a:endParaRPr/>
            </a:p>
          </p:txBody>
        </p:sp>
        <p:sp>
          <p:nvSpPr>
            <p:cNvPr id="530" name="Healthcare Professionals including Community Health Workers (CHWs)"/>
            <p:cNvSpPr txBox="1"/>
            <p:nvPr/>
          </p:nvSpPr>
          <p:spPr>
            <a:xfrm>
              <a:off x="1316152" y="45515"/>
              <a:ext cx="8507009" cy="8902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p>
              <a:pPr lvl="2" defTabSz="1244600">
                <a:lnSpc>
                  <a:spcPct val="90000"/>
                </a:lnSpc>
                <a:spcBef>
                  <a:spcPts val="1100"/>
                </a:spcBef>
                <a:defRPr sz="2800">
                  <a:solidFill>
                    <a:srgbClr val="344160"/>
                  </a:solidFill>
                  <a:latin typeface="Tw Cen MT"/>
                  <a:ea typeface="Tw Cen MT"/>
                  <a:cs typeface="Tw Cen MT"/>
                  <a:sym typeface="Tw Cen MT"/>
                </a:defRPr>
              </a:pPr>
              <a:r>
                <a:t>Health care professionals (doctors, nurses, pharmacists etc)                            </a:t>
              </a:r>
              <a:r>
                <a:rPr b="1" cap="all"/>
                <a:t>Community Health Workers (</a:t>
              </a:r>
              <a:r>
                <a:rPr b="1"/>
                <a:t>CHWs</a:t>
              </a:r>
              <a:r>
                <a:rPr b="1" cap="all"/>
                <a:t>)</a:t>
              </a:r>
            </a:p>
          </p:txBody>
        </p:sp>
        <p:sp>
          <p:nvSpPr>
            <p:cNvPr id="531" name="Circle"/>
            <p:cNvSpPr/>
            <p:nvPr/>
          </p:nvSpPr>
          <p:spPr>
            <a:xfrm>
              <a:off x="-2" y="-2"/>
              <a:ext cx="1055967" cy="1055969"/>
            </a:xfrm>
            <a:prstGeom prst="ellipse">
              <a:avLst/>
            </a:prstGeom>
            <a:blipFill rotWithShape="1">
              <a:blip r:embed="rId4"/>
              <a:srcRect/>
              <a:stretch>
                <a:fillRect/>
              </a:stretch>
            </a:blipFill>
            <a:ln w="15875" cap="flat">
              <a:solidFill>
                <a:srgbClr val="F3681C"/>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grpSp>
      <p:grpSp>
        <p:nvGrpSpPr>
          <p:cNvPr id="536" name="Group"/>
          <p:cNvGrpSpPr/>
          <p:nvPr/>
        </p:nvGrpSpPr>
        <p:grpSpPr>
          <a:xfrm>
            <a:off x="1286090" y="3943480"/>
            <a:ext cx="9634391" cy="1055973"/>
            <a:chOff x="-1" y="0"/>
            <a:chExt cx="9634389" cy="1055971"/>
          </a:xfrm>
        </p:grpSpPr>
        <p:sp>
          <p:nvSpPr>
            <p:cNvPr id="533" name="Rectangle"/>
            <p:cNvSpPr/>
            <p:nvPr/>
          </p:nvSpPr>
          <p:spPr>
            <a:xfrm>
              <a:off x="527974" y="105594"/>
              <a:ext cx="9106414" cy="844774"/>
            </a:xfrm>
            <a:prstGeom prst="rect">
              <a:avLst/>
            </a:prstGeom>
            <a:solidFill>
              <a:srgbClr val="BFD3DA"/>
            </a:solidFill>
            <a:ln w="15875" cap="flat">
              <a:solidFill>
                <a:srgbClr val="FFFFFF"/>
              </a:solidFill>
              <a:prstDash val="solid"/>
              <a:round/>
            </a:ln>
            <a:effectLst/>
          </p:spPr>
          <p:txBody>
            <a:bodyPr wrap="square" lIns="45718" tIns="45718" rIns="45718" bIns="45718" numCol="1" anchor="ctr">
              <a:noAutofit/>
            </a:bodyPr>
            <a:lstStyle/>
            <a:p>
              <a:pPr defTabSz="1244600">
                <a:lnSpc>
                  <a:spcPct val="90000"/>
                </a:lnSpc>
                <a:spcBef>
                  <a:spcPts val="800"/>
                </a:spcBef>
                <a:defRPr sz="2800" cap="all">
                  <a:solidFill>
                    <a:srgbClr val="FFFFFF"/>
                  </a:solidFill>
                  <a:latin typeface="Tw Cen MT"/>
                  <a:ea typeface="Tw Cen MT"/>
                  <a:cs typeface="Tw Cen MT"/>
                  <a:sym typeface="Tw Cen MT"/>
                </a:defRPr>
              </a:pPr>
              <a:endParaRPr/>
            </a:p>
          </p:txBody>
        </p:sp>
        <p:sp>
          <p:nvSpPr>
            <p:cNvPr id="534" name="Pharmaceutical Companies"/>
            <p:cNvSpPr txBox="1"/>
            <p:nvPr/>
          </p:nvSpPr>
          <p:spPr>
            <a:xfrm>
              <a:off x="1127383" y="260004"/>
              <a:ext cx="8507005" cy="535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lvl1pPr defTabSz="1244600">
                <a:lnSpc>
                  <a:spcPct val="90000"/>
                </a:lnSpc>
                <a:spcBef>
                  <a:spcPts val="1100"/>
                </a:spcBef>
                <a:defRPr sz="2800">
                  <a:solidFill>
                    <a:srgbClr val="344160"/>
                  </a:solidFill>
                  <a:latin typeface="Tw Cen MT"/>
                  <a:ea typeface="Tw Cen MT"/>
                  <a:cs typeface="Tw Cen MT"/>
                  <a:sym typeface="Tw Cen MT"/>
                </a:defRPr>
              </a:lvl1pPr>
            </a:lstStyle>
            <a:p>
              <a:r>
                <a:t>Pharmaceutical Companies</a:t>
              </a:r>
            </a:p>
          </p:txBody>
        </p:sp>
        <p:sp>
          <p:nvSpPr>
            <p:cNvPr id="535" name="Circle"/>
            <p:cNvSpPr/>
            <p:nvPr/>
          </p:nvSpPr>
          <p:spPr>
            <a:xfrm>
              <a:off x="-2" y="-1"/>
              <a:ext cx="1055965" cy="1055973"/>
            </a:xfrm>
            <a:prstGeom prst="ellipse">
              <a:avLst/>
            </a:prstGeom>
            <a:blipFill rotWithShape="1">
              <a:blip r:embed="rId5"/>
              <a:srcRect/>
              <a:stretch>
                <a:fillRect/>
              </a:stretch>
            </a:blipFill>
            <a:ln w="15875" cap="flat">
              <a:solidFill>
                <a:srgbClr val="F3681C"/>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grpSp>
      <p:grpSp>
        <p:nvGrpSpPr>
          <p:cNvPr id="540" name="Group"/>
          <p:cNvGrpSpPr/>
          <p:nvPr/>
        </p:nvGrpSpPr>
        <p:grpSpPr>
          <a:xfrm>
            <a:off x="801767" y="5210841"/>
            <a:ext cx="10118712" cy="1055973"/>
            <a:chOff x="0" y="0"/>
            <a:chExt cx="10118712" cy="1055971"/>
          </a:xfrm>
        </p:grpSpPr>
        <p:sp>
          <p:nvSpPr>
            <p:cNvPr id="537" name="Rectangle"/>
            <p:cNvSpPr/>
            <p:nvPr/>
          </p:nvSpPr>
          <p:spPr>
            <a:xfrm>
              <a:off x="527973" y="105594"/>
              <a:ext cx="9590739" cy="844775"/>
            </a:xfrm>
            <a:prstGeom prst="rect">
              <a:avLst/>
            </a:prstGeom>
            <a:solidFill>
              <a:srgbClr val="8BBCC9"/>
            </a:solidFill>
            <a:ln w="15875" cap="flat">
              <a:solidFill>
                <a:srgbClr val="FFFFFF"/>
              </a:solidFill>
              <a:prstDash val="solid"/>
              <a:round/>
            </a:ln>
            <a:effectLst/>
          </p:spPr>
          <p:txBody>
            <a:bodyPr wrap="square" lIns="45718" tIns="45718" rIns="45718" bIns="45718" numCol="1" anchor="ctr">
              <a:noAutofit/>
            </a:bodyPr>
            <a:lstStyle/>
            <a:p>
              <a:pPr defTabSz="1244600">
                <a:lnSpc>
                  <a:spcPct val="90000"/>
                </a:lnSpc>
                <a:spcBef>
                  <a:spcPts val="800"/>
                </a:spcBef>
                <a:defRPr sz="2800" cap="all">
                  <a:solidFill>
                    <a:srgbClr val="FFFFFF"/>
                  </a:solidFill>
                  <a:latin typeface="Tw Cen MT"/>
                  <a:ea typeface="Tw Cen MT"/>
                  <a:cs typeface="Tw Cen MT"/>
                  <a:sym typeface="Tw Cen MT"/>
                </a:defRPr>
              </a:pPr>
              <a:endParaRPr/>
            </a:p>
          </p:txBody>
        </p:sp>
        <p:sp>
          <p:nvSpPr>
            <p:cNvPr id="538" name="Regulatory Authority (SAHPRA), Public health programmes (TB; HIV &amp; Immunisation)"/>
            <p:cNvSpPr txBox="1"/>
            <p:nvPr/>
          </p:nvSpPr>
          <p:spPr>
            <a:xfrm>
              <a:off x="1127384" y="82841"/>
              <a:ext cx="8734586" cy="8902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lvl1pPr defTabSz="1244600">
                <a:lnSpc>
                  <a:spcPct val="90000"/>
                </a:lnSpc>
                <a:spcBef>
                  <a:spcPts val="1100"/>
                </a:spcBef>
                <a:defRPr sz="2800">
                  <a:solidFill>
                    <a:srgbClr val="344160"/>
                  </a:solidFill>
                  <a:latin typeface="Tw Cen MT"/>
                  <a:ea typeface="Tw Cen MT"/>
                  <a:cs typeface="Tw Cen MT"/>
                  <a:sym typeface="Tw Cen MT"/>
                </a:defRPr>
              </a:lvl1pPr>
            </a:lstStyle>
            <a:p>
              <a:r>
                <a:t>Regulatory Authority, Ministry of Health together with public health programmes (TB; HIV &amp; Immunisation)</a:t>
              </a:r>
            </a:p>
          </p:txBody>
        </p:sp>
        <p:sp>
          <p:nvSpPr>
            <p:cNvPr id="539" name="Circle"/>
            <p:cNvSpPr/>
            <p:nvPr/>
          </p:nvSpPr>
          <p:spPr>
            <a:xfrm>
              <a:off x="-1" y="-1"/>
              <a:ext cx="1055966" cy="1055973"/>
            </a:xfrm>
            <a:prstGeom prst="ellipse">
              <a:avLst/>
            </a:prstGeom>
            <a:blipFill rotWithShape="1">
              <a:blip r:embed="rId6"/>
              <a:srcRect/>
              <a:stretch>
                <a:fillRect/>
              </a:stretch>
            </a:blipFill>
            <a:ln w="15875" cap="flat">
              <a:solidFill>
                <a:srgbClr val="F3681C"/>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grpSp>
      <p:sp>
        <p:nvSpPr>
          <p:cNvPr id="541" name="Title 1"/>
          <p:cNvSpPr txBox="1">
            <a:spLocks noGrp="1"/>
          </p:cNvSpPr>
          <p:nvPr>
            <p:ph type="title"/>
          </p:nvPr>
        </p:nvSpPr>
        <p:spPr>
          <a:xfrm>
            <a:off x="238892" y="-8061"/>
            <a:ext cx="11714216" cy="1445216"/>
          </a:xfrm>
          <a:prstGeom prst="rect">
            <a:avLst/>
          </a:prstGeom>
        </p:spPr>
        <p:txBody>
          <a:bodyPr/>
          <a:lstStyle>
            <a:lvl1pPr>
              <a:defRPr sz="3200">
                <a:solidFill>
                  <a:srgbClr val="F3681C"/>
                </a:solidFill>
              </a:defRPr>
            </a:lvl1pPr>
          </a:lstStyle>
          <a:p>
            <a:r>
              <a:t>WHO ARE THE KEY STAKEHOLDERS IN adverse drug reporting?</a:t>
            </a:r>
          </a:p>
        </p:txBody>
      </p:sp>
      <p:sp>
        <p:nvSpPr>
          <p:cNvPr id="542" name="Oval 2"/>
          <p:cNvSpPr/>
          <p:nvPr/>
        </p:nvSpPr>
        <p:spPr>
          <a:xfrm>
            <a:off x="2277505" y="3054967"/>
            <a:ext cx="6640580" cy="519347"/>
          </a:xfrm>
          <a:prstGeom prst="ellipse">
            <a:avLst/>
          </a:prstGeom>
          <a:ln w="25400">
            <a:solidFill>
              <a:srgbClr val="FF9900"/>
            </a:solidFill>
          </a:ln>
          <a:effectLst>
            <a:outerShdw blurRad="50800" dist="25400" dir="5400000" rotWithShape="0">
              <a:srgbClr val="000000">
                <a:alpha val="28000"/>
              </a:srgbClr>
            </a:outerShdw>
          </a:effectLst>
        </p:spPr>
        <p:txBody>
          <a:bodyPr lIns="45718" tIns="45718" rIns="45718" bIns="45718" anchor="ctr"/>
          <a:lstStyle/>
          <a:p>
            <a:pPr>
              <a:defRPr b="1"/>
            </a:pPr>
            <a:endParaRPr/>
          </a:p>
        </p:txBody>
      </p:sp>
      <p:sp>
        <p:nvSpPr>
          <p:cNvPr id="543"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10</a:t>
            </a:fld>
            <a:endParaRPr/>
          </a:p>
        </p:txBody>
      </p:sp>
      <p:sp>
        <p:nvSpPr>
          <p:cNvPr id="544" name="ADR Reporting for CHWs"/>
          <p:cNvSpPr txBox="1"/>
          <p:nvPr/>
        </p:nvSpPr>
        <p:spPr>
          <a:xfrm>
            <a:off x="10043235" y="6431005"/>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42"/>
                                        </p:tgtEl>
                                        <p:attrNameLst>
                                          <p:attrName>style.visibility</p:attrName>
                                        </p:attrNameLst>
                                      </p:cBhvr>
                                      <p:to>
                                        <p:strVal val="visible"/>
                                      </p:to>
                                    </p:set>
                                    <p:animEffect transition="in" filter="fade">
                                      <p:cBhvr>
                                        <p:cTn id="7" dur="20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Title 1"/>
          <p:cNvSpPr txBox="1">
            <a:spLocks noGrp="1"/>
          </p:cNvSpPr>
          <p:nvPr>
            <p:ph type="title"/>
          </p:nvPr>
        </p:nvSpPr>
        <p:spPr>
          <a:xfrm>
            <a:off x="283283" y="-105002"/>
            <a:ext cx="11503461" cy="1335057"/>
          </a:xfrm>
          <a:prstGeom prst="rect">
            <a:avLst/>
          </a:prstGeom>
        </p:spPr>
        <p:txBody>
          <a:bodyPr/>
          <a:lstStyle/>
          <a:p>
            <a:pPr>
              <a:defRPr>
                <a:solidFill>
                  <a:srgbClr val="F3681C"/>
                </a:solidFill>
              </a:defRPr>
            </a:pPr>
            <a:r>
              <a:t>important role of </a:t>
            </a:r>
            <a:r>
              <a:rPr b="1" u="sng"/>
              <a:t>CHW</a:t>
            </a:r>
            <a:r>
              <a:rPr b="1" u="sng" cap="none"/>
              <a:t>s</a:t>
            </a:r>
            <a:r>
              <a:rPr b="1" u="sng"/>
              <a:t> </a:t>
            </a:r>
            <a:r>
              <a:t>IN REPORTING suspected ADR</a:t>
            </a:r>
            <a:r>
              <a:rPr cap="none"/>
              <a:t>s</a:t>
            </a:r>
            <a:r>
              <a:t> </a:t>
            </a:r>
          </a:p>
        </p:txBody>
      </p:sp>
      <p:grpSp>
        <p:nvGrpSpPr>
          <p:cNvPr id="554" name="Group"/>
          <p:cNvGrpSpPr/>
          <p:nvPr/>
        </p:nvGrpSpPr>
        <p:grpSpPr>
          <a:xfrm>
            <a:off x="405258" y="1079296"/>
            <a:ext cx="5432391" cy="1891031"/>
            <a:chOff x="0" y="-1"/>
            <a:chExt cx="5432390" cy="1891029"/>
          </a:xfrm>
        </p:grpSpPr>
        <p:sp>
          <p:nvSpPr>
            <p:cNvPr id="549" name="Shape"/>
            <p:cNvSpPr/>
            <p:nvPr/>
          </p:nvSpPr>
          <p:spPr>
            <a:xfrm flipH="1">
              <a:off x="0" y="-2"/>
              <a:ext cx="4699621" cy="1540099"/>
            </a:xfrm>
            <a:custGeom>
              <a:avLst/>
              <a:gdLst/>
              <a:ahLst/>
              <a:cxnLst>
                <a:cxn ang="0">
                  <a:pos x="wd2" y="hd2"/>
                </a:cxn>
                <a:cxn ang="5400000">
                  <a:pos x="wd2" y="hd2"/>
                </a:cxn>
                <a:cxn ang="10800000">
                  <a:pos x="wd2" y="hd2"/>
                </a:cxn>
                <a:cxn ang="16200000">
                  <a:pos x="wd2" y="hd2"/>
                </a:cxn>
              </a:cxnLst>
              <a:rect l="0" t="0" r="r" b="b"/>
              <a:pathLst>
                <a:path w="21332" h="21600" extrusionOk="0">
                  <a:moveTo>
                    <a:pt x="3099" y="0"/>
                  </a:moveTo>
                  <a:cubicBezTo>
                    <a:pt x="2578" y="0"/>
                    <a:pt x="2267" y="0"/>
                    <a:pt x="2059" y="303"/>
                  </a:cubicBezTo>
                  <a:cubicBezTo>
                    <a:pt x="1772" y="668"/>
                    <a:pt x="1545" y="1452"/>
                    <a:pt x="1430" y="2436"/>
                  </a:cubicBezTo>
                  <a:cubicBezTo>
                    <a:pt x="1208" y="2862"/>
                    <a:pt x="995" y="3363"/>
                    <a:pt x="806" y="4020"/>
                  </a:cubicBezTo>
                  <a:cubicBezTo>
                    <a:pt x="-268" y="7765"/>
                    <a:pt x="-268" y="13835"/>
                    <a:pt x="806" y="17580"/>
                  </a:cubicBezTo>
                  <a:cubicBezTo>
                    <a:pt x="995" y="18237"/>
                    <a:pt x="1208" y="18738"/>
                    <a:pt x="1430" y="19164"/>
                  </a:cubicBezTo>
                  <a:cubicBezTo>
                    <a:pt x="1545" y="20151"/>
                    <a:pt x="1771" y="20931"/>
                    <a:pt x="2059" y="21297"/>
                  </a:cubicBezTo>
                  <a:cubicBezTo>
                    <a:pt x="2267" y="21600"/>
                    <a:pt x="2578" y="21600"/>
                    <a:pt x="3099" y="21600"/>
                  </a:cubicBezTo>
                  <a:lnTo>
                    <a:pt x="19557" y="21600"/>
                  </a:lnTo>
                  <a:cubicBezTo>
                    <a:pt x="20078" y="21600"/>
                    <a:pt x="20391" y="21600"/>
                    <a:pt x="20599" y="21297"/>
                  </a:cubicBezTo>
                  <a:cubicBezTo>
                    <a:pt x="20900" y="20916"/>
                    <a:pt x="21136" y="20093"/>
                    <a:pt x="21245" y="19046"/>
                  </a:cubicBezTo>
                  <a:cubicBezTo>
                    <a:pt x="21332" y="18321"/>
                    <a:pt x="21332" y="17229"/>
                    <a:pt x="21332" y="15414"/>
                  </a:cubicBezTo>
                  <a:lnTo>
                    <a:pt x="21332" y="6186"/>
                  </a:lnTo>
                  <a:cubicBezTo>
                    <a:pt x="21332" y="4371"/>
                    <a:pt x="21332" y="3288"/>
                    <a:pt x="21245" y="2562"/>
                  </a:cubicBezTo>
                  <a:cubicBezTo>
                    <a:pt x="21136" y="1516"/>
                    <a:pt x="20900" y="684"/>
                    <a:pt x="20599" y="303"/>
                  </a:cubicBezTo>
                  <a:cubicBezTo>
                    <a:pt x="20391" y="0"/>
                    <a:pt x="20078" y="0"/>
                    <a:pt x="19557" y="0"/>
                  </a:cubicBezTo>
                  <a:lnTo>
                    <a:pt x="3099"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550" name="Can create awareness in the community on suspected adverse drug reporting and how it should be done"/>
            <p:cNvSpPr/>
            <p:nvPr/>
          </p:nvSpPr>
          <p:spPr>
            <a:xfrm>
              <a:off x="128525" y="279319"/>
              <a:ext cx="462467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indent="2996" defTabSz="914400">
                <a:lnSpc>
                  <a:spcPct val="96000"/>
                </a:lnSpc>
                <a:spcBef>
                  <a:spcPts val="600"/>
                </a:spcBef>
                <a:defRPr sz="2200" spc="-68">
                  <a:solidFill>
                    <a:srgbClr val="344160"/>
                  </a:solidFill>
                  <a:latin typeface="Tw Cen MT"/>
                  <a:ea typeface="Tw Cen MT"/>
                  <a:cs typeface="Tw Cen MT"/>
                  <a:sym typeface="Tw Cen MT"/>
                </a:defRPr>
              </a:pPr>
              <a:r>
                <a:t>CHWs can create </a:t>
              </a:r>
              <a:r>
                <a:rPr b="1"/>
                <a:t>awareness</a:t>
              </a:r>
              <a:r>
                <a:t> in the community of suspected adverse drug reporting and how it should be done </a:t>
              </a:r>
            </a:p>
          </p:txBody>
        </p:sp>
        <p:grpSp>
          <p:nvGrpSpPr>
            <p:cNvPr id="553" name="Group"/>
            <p:cNvGrpSpPr/>
            <p:nvPr/>
          </p:nvGrpSpPr>
          <p:grpSpPr>
            <a:xfrm>
              <a:off x="4576505" y="614882"/>
              <a:ext cx="855886" cy="1276147"/>
              <a:chOff x="0" y="-1"/>
              <a:chExt cx="855885" cy="1276145"/>
            </a:xfrm>
          </p:grpSpPr>
          <p:sp>
            <p:nvSpPr>
              <p:cNvPr id="551" name="Circle"/>
              <p:cNvSpPr/>
              <p:nvPr/>
            </p:nvSpPr>
            <p:spPr>
              <a:xfrm>
                <a:off x="-1" y="-2"/>
                <a:ext cx="172163" cy="172163"/>
              </a:xfrm>
              <a:prstGeom prst="ellipse">
                <a:avLst/>
              </a:prstGeom>
              <a:solidFill>
                <a:srgbClr val="F3681C"/>
              </a:solidFill>
              <a:ln w="12700" cap="flat">
                <a:noFill/>
                <a:miter lim="400000"/>
              </a:ln>
              <a:effectLst/>
            </p:spPr>
            <p:txBody>
              <a:bodyPr wrap="square" lIns="45718" tIns="45718" rIns="45718" bIns="45718" numCol="1" anchor="ctr">
                <a:noAutofit/>
              </a:bodyPr>
              <a:lstStyle/>
              <a:p>
                <a:pPr>
                  <a:defRPr>
                    <a:latin typeface="+mn-lt"/>
                    <a:ea typeface="+mn-ea"/>
                    <a:cs typeface="+mn-cs"/>
                    <a:sym typeface="Helvetica"/>
                  </a:defRPr>
                </a:pPr>
                <a:endParaRPr/>
              </a:p>
            </p:txBody>
          </p:sp>
          <p:sp>
            <p:nvSpPr>
              <p:cNvPr id="552" name="Line"/>
              <p:cNvSpPr/>
              <p:nvPr/>
            </p:nvSpPr>
            <p:spPr>
              <a:xfrm>
                <a:off x="120060" y="164698"/>
                <a:ext cx="735825" cy="1111447"/>
              </a:xfrm>
              <a:prstGeom prst="line">
                <a:avLst/>
              </a:prstGeom>
              <a:noFill/>
              <a:ln w="15875" cap="flat">
                <a:solidFill>
                  <a:srgbClr val="F3681C"/>
                </a:solidFill>
                <a:prstDash val="solid"/>
                <a:round/>
              </a:ln>
              <a:effectLst/>
            </p:spPr>
            <p:txBody>
              <a:bodyPr wrap="square" lIns="45718" tIns="45718" rIns="45718" bIns="45718" numCol="1" anchor="t">
                <a:noAutofit/>
              </a:bodyPr>
              <a:lstStyle/>
              <a:p>
                <a:endParaRPr/>
              </a:p>
            </p:txBody>
          </p:sp>
        </p:grpSp>
      </p:grpSp>
      <p:grpSp>
        <p:nvGrpSpPr>
          <p:cNvPr id="560" name="Group"/>
          <p:cNvGrpSpPr/>
          <p:nvPr/>
        </p:nvGrpSpPr>
        <p:grpSpPr>
          <a:xfrm>
            <a:off x="66544" y="3001063"/>
            <a:ext cx="5356863" cy="1730192"/>
            <a:chOff x="0" y="0"/>
            <a:chExt cx="5356862" cy="1730191"/>
          </a:xfrm>
        </p:grpSpPr>
        <p:sp>
          <p:nvSpPr>
            <p:cNvPr id="555" name="Shape"/>
            <p:cNvSpPr/>
            <p:nvPr/>
          </p:nvSpPr>
          <p:spPr>
            <a:xfrm flipH="1">
              <a:off x="-1" y="-1"/>
              <a:ext cx="4381421" cy="1730193"/>
            </a:xfrm>
            <a:custGeom>
              <a:avLst/>
              <a:gdLst/>
              <a:ahLst/>
              <a:cxnLst>
                <a:cxn ang="0">
                  <a:pos x="wd2" y="hd2"/>
                </a:cxn>
                <a:cxn ang="5400000">
                  <a:pos x="wd2" y="hd2"/>
                </a:cxn>
                <a:cxn ang="10800000">
                  <a:pos x="wd2" y="hd2"/>
                </a:cxn>
                <a:cxn ang="16200000">
                  <a:pos x="wd2" y="hd2"/>
                </a:cxn>
              </a:cxnLst>
              <a:rect l="0" t="0" r="r" b="b"/>
              <a:pathLst>
                <a:path w="21331" h="21600" extrusionOk="0">
                  <a:moveTo>
                    <a:pt x="3098" y="0"/>
                  </a:moveTo>
                  <a:cubicBezTo>
                    <a:pt x="2577" y="0"/>
                    <a:pt x="2266" y="0"/>
                    <a:pt x="2058" y="303"/>
                  </a:cubicBezTo>
                  <a:cubicBezTo>
                    <a:pt x="1771" y="668"/>
                    <a:pt x="1544" y="1452"/>
                    <a:pt x="1429" y="2436"/>
                  </a:cubicBezTo>
                  <a:cubicBezTo>
                    <a:pt x="1207" y="2862"/>
                    <a:pt x="994" y="3363"/>
                    <a:pt x="805" y="4020"/>
                  </a:cubicBezTo>
                  <a:cubicBezTo>
                    <a:pt x="-269" y="7765"/>
                    <a:pt x="-269" y="13835"/>
                    <a:pt x="805" y="17580"/>
                  </a:cubicBezTo>
                  <a:cubicBezTo>
                    <a:pt x="994" y="18237"/>
                    <a:pt x="1207" y="18738"/>
                    <a:pt x="1429" y="19164"/>
                  </a:cubicBezTo>
                  <a:cubicBezTo>
                    <a:pt x="1544" y="20151"/>
                    <a:pt x="1770" y="20931"/>
                    <a:pt x="2058" y="21297"/>
                  </a:cubicBezTo>
                  <a:cubicBezTo>
                    <a:pt x="2266" y="21600"/>
                    <a:pt x="2577" y="21600"/>
                    <a:pt x="3098" y="21600"/>
                  </a:cubicBezTo>
                  <a:lnTo>
                    <a:pt x="19556" y="21600"/>
                  </a:lnTo>
                  <a:cubicBezTo>
                    <a:pt x="20077" y="21600"/>
                    <a:pt x="20390" y="21600"/>
                    <a:pt x="20598" y="21297"/>
                  </a:cubicBezTo>
                  <a:cubicBezTo>
                    <a:pt x="20899" y="20916"/>
                    <a:pt x="21135" y="20093"/>
                    <a:pt x="21244" y="19046"/>
                  </a:cubicBezTo>
                  <a:cubicBezTo>
                    <a:pt x="21331" y="18321"/>
                    <a:pt x="21331" y="17229"/>
                    <a:pt x="21331" y="15414"/>
                  </a:cubicBezTo>
                  <a:lnTo>
                    <a:pt x="21331" y="6186"/>
                  </a:lnTo>
                  <a:cubicBezTo>
                    <a:pt x="21331" y="4371"/>
                    <a:pt x="21331" y="3288"/>
                    <a:pt x="21244" y="2562"/>
                  </a:cubicBezTo>
                  <a:cubicBezTo>
                    <a:pt x="21135" y="1516"/>
                    <a:pt x="20899" y="684"/>
                    <a:pt x="20598" y="303"/>
                  </a:cubicBezTo>
                  <a:cubicBezTo>
                    <a:pt x="20390" y="0"/>
                    <a:pt x="20077" y="0"/>
                    <a:pt x="19556" y="0"/>
                  </a:cubicBezTo>
                  <a:lnTo>
                    <a:pt x="3098"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556" name="They have the trust of the community and their best interest at heart (in the community; from the community; for the community)"/>
            <p:cNvSpPr/>
            <p:nvPr/>
          </p:nvSpPr>
          <p:spPr>
            <a:xfrm>
              <a:off x="63349" y="283606"/>
              <a:ext cx="42544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indent="12700" defTabSz="914400">
                <a:spcBef>
                  <a:spcPts val="1000"/>
                </a:spcBef>
                <a:tabLst>
                  <a:tab pos="342900" algn="l"/>
                  <a:tab pos="355600" algn="l"/>
                </a:tabLst>
                <a:defRPr sz="2200" spc="-73">
                  <a:solidFill>
                    <a:srgbClr val="344160"/>
                  </a:solidFill>
                  <a:latin typeface="Tw Cen MT"/>
                  <a:ea typeface="Tw Cen MT"/>
                  <a:cs typeface="Tw Cen MT"/>
                  <a:sym typeface="Tw Cen MT"/>
                </a:defRPr>
              </a:pPr>
              <a:r>
                <a:t>CHWs have the </a:t>
              </a:r>
              <a:r>
                <a:rPr b="1"/>
                <a:t>trust of the community</a:t>
              </a:r>
              <a:br>
                <a:rPr b="1"/>
              </a:br>
              <a:r>
                <a:rPr b="1" spc="-64"/>
                <a:t>     * In</a:t>
              </a:r>
              <a:r>
                <a:rPr spc="-64"/>
                <a:t> the community</a:t>
              </a:r>
              <a:br>
                <a:rPr spc="-64"/>
              </a:br>
              <a:r>
                <a:rPr spc="-64"/>
                <a:t>     * </a:t>
              </a:r>
              <a:r>
                <a:rPr b="1" spc="-64"/>
                <a:t>From</a:t>
              </a:r>
              <a:r>
                <a:rPr spc="-64"/>
                <a:t> the community</a:t>
              </a:r>
              <a:br>
                <a:rPr spc="-64"/>
              </a:br>
              <a:r>
                <a:rPr spc="-64"/>
                <a:t>     * </a:t>
              </a:r>
              <a:r>
                <a:rPr b="1" spc="-64"/>
                <a:t>For</a:t>
              </a:r>
              <a:r>
                <a:rPr spc="-64"/>
                <a:t> the community</a:t>
              </a:r>
            </a:p>
          </p:txBody>
        </p:sp>
        <p:grpSp>
          <p:nvGrpSpPr>
            <p:cNvPr id="559" name="Group"/>
            <p:cNvGrpSpPr/>
            <p:nvPr/>
          </p:nvGrpSpPr>
          <p:grpSpPr>
            <a:xfrm>
              <a:off x="4182224" y="762930"/>
              <a:ext cx="1174638" cy="227264"/>
              <a:chOff x="-1" y="-2"/>
              <a:chExt cx="1174637" cy="227262"/>
            </a:xfrm>
          </p:grpSpPr>
          <p:sp>
            <p:nvSpPr>
              <p:cNvPr id="557" name="Line"/>
              <p:cNvSpPr/>
              <p:nvPr/>
            </p:nvSpPr>
            <p:spPr>
              <a:xfrm flipV="1">
                <a:off x="117846" y="97608"/>
                <a:ext cx="1056791" cy="19492"/>
              </a:xfrm>
              <a:prstGeom prst="line">
                <a:avLst/>
              </a:prstGeom>
              <a:noFill/>
              <a:ln w="15875" cap="flat">
                <a:solidFill>
                  <a:srgbClr val="F3681C"/>
                </a:solidFill>
                <a:prstDash val="solid"/>
                <a:round/>
              </a:ln>
              <a:effectLst/>
            </p:spPr>
            <p:txBody>
              <a:bodyPr wrap="square" lIns="45718" tIns="45718" rIns="45718" bIns="45718" numCol="1" anchor="t">
                <a:noAutofit/>
              </a:bodyPr>
              <a:lstStyle/>
              <a:p>
                <a:endParaRPr/>
              </a:p>
            </p:txBody>
          </p:sp>
          <p:sp>
            <p:nvSpPr>
              <p:cNvPr id="558" name="Circle"/>
              <p:cNvSpPr/>
              <p:nvPr/>
            </p:nvSpPr>
            <p:spPr>
              <a:xfrm rot="20161571">
                <a:off x="27548" y="27548"/>
                <a:ext cx="172163" cy="172163"/>
              </a:xfrm>
              <a:prstGeom prst="ellipse">
                <a:avLst/>
              </a:prstGeom>
              <a:solidFill>
                <a:srgbClr val="F3681C"/>
              </a:solidFill>
              <a:ln w="12700" cap="flat">
                <a:noFill/>
                <a:miter lim="400000"/>
              </a:ln>
              <a:effectLst/>
            </p:spPr>
            <p:txBody>
              <a:bodyPr wrap="square" lIns="45718" tIns="45718" rIns="45718" bIns="45718" numCol="1" anchor="ctr">
                <a:noAutofit/>
              </a:bodyPr>
              <a:lstStyle/>
              <a:p>
                <a:pPr>
                  <a:defRPr>
                    <a:latin typeface="+mn-lt"/>
                    <a:ea typeface="+mn-ea"/>
                    <a:cs typeface="+mn-cs"/>
                    <a:sym typeface="Helvetica"/>
                  </a:defRPr>
                </a:pPr>
                <a:endParaRPr/>
              </a:p>
            </p:txBody>
          </p:sp>
        </p:grpSp>
      </p:grpSp>
      <p:grpSp>
        <p:nvGrpSpPr>
          <p:cNvPr id="566" name="Group 2"/>
          <p:cNvGrpSpPr/>
          <p:nvPr/>
        </p:nvGrpSpPr>
        <p:grpSpPr>
          <a:xfrm>
            <a:off x="6496843" y="4426941"/>
            <a:ext cx="5247880" cy="1901852"/>
            <a:chOff x="0" y="0"/>
            <a:chExt cx="5247879" cy="1901850"/>
          </a:xfrm>
        </p:grpSpPr>
        <p:sp>
          <p:nvSpPr>
            <p:cNvPr id="561" name="Shape"/>
            <p:cNvSpPr/>
            <p:nvPr/>
          </p:nvSpPr>
          <p:spPr>
            <a:xfrm>
              <a:off x="698121" y="568981"/>
              <a:ext cx="4549758" cy="1332869"/>
            </a:xfrm>
            <a:custGeom>
              <a:avLst/>
              <a:gdLst/>
              <a:ahLst/>
              <a:cxnLst>
                <a:cxn ang="0">
                  <a:pos x="wd2" y="hd2"/>
                </a:cxn>
                <a:cxn ang="5400000">
                  <a:pos x="wd2" y="hd2"/>
                </a:cxn>
                <a:cxn ang="10800000">
                  <a:pos x="wd2" y="hd2"/>
                </a:cxn>
                <a:cxn ang="16200000">
                  <a:pos x="wd2" y="hd2"/>
                </a:cxn>
              </a:cxnLst>
              <a:rect l="0" t="0" r="r" b="b"/>
              <a:pathLst>
                <a:path w="21332" h="21600" extrusionOk="0">
                  <a:moveTo>
                    <a:pt x="3099" y="0"/>
                  </a:moveTo>
                  <a:cubicBezTo>
                    <a:pt x="2578" y="0"/>
                    <a:pt x="2267" y="0"/>
                    <a:pt x="2059" y="303"/>
                  </a:cubicBezTo>
                  <a:cubicBezTo>
                    <a:pt x="1772" y="668"/>
                    <a:pt x="1545" y="1452"/>
                    <a:pt x="1430" y="2436"/>
                  </a:cubicBezTo>
                  <a:cubicBezTo>
                    <a:pt x="1208" y="2862"/>
                    <a:pt x="995" y="3363"/>
                    <a:pt x="806" y="4020"/>
                  </a:cubicBezTo>
                  <a:cubicBezTo>
                    <a:pt x="-268" y="7765"/>
                    <a:pt x="-268" y="13835"/>
                    <a:pt x="806" y="17580"/>
                  </a:cubicBezTo>
                  <a:cubicBezTo>
                    <a:pt x="995" y="18237"/>
                    <a:pt x="1208" y="18738"/>
                    <a:pt x="1430" y="19164"/>
                  </a:cubicBezTo>
                  <a:cubicBezTo>
                    <a:pt x="1545" y="20151"/>
                    <a:pt x="1771" y="20931"/>
                    <a:pt x="2059" y="21297"/>
                  </a:cubicBezTo>
                  <a:cubicBezTo>
                    <a:pt x="2267" y="21600"/>
                    <a:pt x="2578" y="21600"/>
                    <a:pt x="3099" y="21600"/>
                  </a:cubicBezTo>
                  <a:lnTo>
                    <a:pt x="19557" y="21600"/>
                  </a:lnTo>
                  <a:cubicBezTo>
                    <a:pt x="20078" y="21600"/>
                    <a:pt x="20391" y="21600"/>
                    <a:pt x="20599" y="21297"/>
                  </a:cubicBezTo>
                  <a:cubicBezTo>
                    <a:pt x="20900" y="20916"/>
                    <a:pt x="21136" y="20093"/>
                    <a:pt x="21245" y="19046"/>
                  </a:cubicBezTo>
                  <a:cubicBezTo>
                    <a:pt x="21332" y="18321"/>
                    <a:pt x="21332" y="17229"/>
                    <a:pt x="21332" y="15414"/>
                  </a:cubicBezTo>
                  <a:lnTo>
                    <a:pt x="21332" y="6186"/>
                  </a:lnTo>
                  <a:cubicBezTo>
                    <a:pt x="21332" y="4371"/>
                    <a:pt x="21332" y="3288"/>
                    <a:pt x="21245" y="2562"/>
                  </a:cubicBezTo>
                  <a:cubicBezTo>
                    <a:pt x="21136" y="1516"/>
                    <a:pt x="20900" y="684"/>
                    <a:pt x="20599" y="303"/>
                  </a:cubicBezTo>
                  <a:cubicBezTo>
                    <a:pt x="20391" y="0"/>
                    <a:pt x="20078" y="0"/>
                    <a:pt x="19557" y="0"/>
                  </a:cubicBezTo>
                  <a:lnTo>
                    <a:pt x="3099"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562" name="Patients feel comfortable to discuss their medicines with them"/>
            <p:cNvSpPr/>
            <p:nvPr/>
          </p:nvSpPr>
          <p:spPr>
            <a:xfrm>
              <a:off x="803121" y="846790"/>
              <a:ext cx="433943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indent="12700" algn="r" defTabSz="914400">
                <a:spcBef>
                  <a:spcPts val="1000"/>
                </a:spcBef>
                <a:tabLst>
                  <a:tab pos="342900" algn="l"/>
                  <a:tab pos="355600" algn="l"/>
                </a:tabLst>
                <a:defRPr sz="2200" spc="-73">
                  <a:solidFill>
                    <a:srgbClr val="334160"/>
                  </a:solidFill>
                  <a:latin typeface="Tw Cen MT"/>
                  <a:ea typeface="Tw Cen MT"/>
                  <a:cs typeface="Tw Cen MT"/>
                  <a:sym typeface="Tw Cen MT"/>
                </a:defRPr>
              </a:pPr>
              <a:r>
                <a:t>Patients feel </a:t>
              </a:r>
              <a:r>
                <a:rPr b="1"/>
                <a:t>comfortable</a:t>
              </a:r>
              <a:r>
                <a:t> to </a:t>
              </a:r>
              <a:br/>
              <a:r>
                <a:t>discuss their medicines with CHWs</a:t>
              </a:r>
            </a:p>
          </p:txBody>
        </p:sp>
        <p:grpSp>
          <p:nvGrpSpPr>
            <p:cNvPr id="565" name="Group"/>
            <p:cNvGrpSpPr/>
            <p:nvPr/>
          </p:nvGrpSpPr>
          <p:grpSpPr>
            <a:xfrm>
              <a:off x="-1" y="-1"/>
              <a:ext cx="904160" cy="1333416"/>
              <a:chOff x="0" y="0"/>
              <a:chExt cx="904159" cy="1333415"/>
            </a:xfrm>
          </p:grpSpPr>
          <p:sp>
            <p:nvSpPr>
              <p:cNvPr id="563" name="Line"/>
              <p:cNvSpPr/>
              <p:nvPr/>
            </p:nvSpPr>
            <p:spPr>
              <a:xfrm>
                <a:off x="-1" y="0"/>
                <a:ext cx="748933" cy="1176220"/>
              </a:xfrm>
              <a:prstGeom prst="line">
                <a:avLst/>
              </a:prstGeom>
              <a:noFill/>
              <a:ln w="15875" cap="flat">
                <a:solidFill>
                  <a:srgbClr val="F3681C"/>
                </a:solidFill>
                <a:prstDash val="solid"/>
                <a:round/>
              </a:ln>
              <a:effectLst/>
            </p:spPr>
            <p:txBody>
              <a:bodyPr wrap="square" lIns="45718" tIns="45718" rIns="45718" bIns="45718" numCol="1" anchor="t">
                <a:noAutofit/>
              </a:bodyPr>
              <a:lstStyle/>
              <a:p>
                <a:endParaRPr/>
              </a:p>
            </p:txBody>
          </p:sp>
          <p:sp>
            <p:nvSpPr>
              <p:cNvPr id="564" name="Circle"/>
              <p:cNvSpPr/>
              <p:nvPr/>
            </p:nvSpPr>
            <p:spPr>
              <a:xfrm rot="19872294">
                <a:off x="689293" y="1116833"/>
                <a:ext cx="181741" cy="184201"/>
              </a:xfrm>
              <a:prstGeom prst="ellipse">
                <a:avLst/>
              </a:prstGeom>
              <a:solidFill>
                <a:srgbClr val="F3681C"/>
              </a:solidFill>
              <a:ln w="12700" cap="flat">
                <a:noFill/>
                <a:miter lim="400000"/>
              </a:ln>
              <a:effectLst/>
            </p:spPr>
            <p:txBody>
              <a:bodyPr wrap="square" lIns="45718" tIns="45718" rIns="45718" bIns="45718" numCol="1" anchor="ctr">
                <a:noAutofit/>
              </a:bodyPr>
              <a:lstStyle/>
              <a:p>
                <a:pPr>
                  <a:defRPr>
                    <a:latin typeface="+mn-lt"/>
                    <a:ea typeface="+mn-ea"/>
                    <a:cs typeface="+mn-cs"/>
                    <a:sym typeface="Helvetica"/>
                  </a:defRPr>
                </a:pPr>
                <a:endParaRPr/>
              </a:p>
            </p:txBody>
          </p:sp>
        </p:grpSp>
      </p:grpSp>
      <p:grpSp>
        <p:nvGrpSpPr>
          <p:cNvPr id="572" name="Group"/>
          <p:cNvGrpSpPr/>
          <p:nvPr/>
        </p:nvGrpSpPr>
        <p:grpSpPr>
          <a:xfrm>
            <a:off x="6551833" y="3035348"/>
            <a:ext cx="5411035" cy="1460482"/>
            <a:chOff x="-1" y="-1"/>
            <a:chExt cx="5411034" cy="1460481"/>
          </a:xfrm>
        </p:grpSpPr>
        <p:sp>
          <p:nvSpPr>
            <p:cNvPr id="567" name="Shape"/>
            <p:cNvSpPr/>
            <p:nvPr/>
          </p:nvSpPr>
          <p:spPr>
            <a:xfrm>
              <a:off x="1084605" y="-2"/>
              <a:ext cx="4326428" cy="1460482"/>
            </a:xfrm>
            <a:custGeom>
              <a:avLst/>
              <a:gdLst/>
              <a:ahLst/>
              <a:cxnLst>
                <a:cxn ang="0">
                  <a:pos x="wd2" y="hd2"/>
                </a:cxn>
                <a:cxn ang="5400000">
                  <a:pos x="wd2" y="hd2"/>
                </a:cxn>
                <a:cxn ang="10800000">
                  <a:pos x="wd2" y="hd2"/>
                </a:cxn>
                <a:cxn ang="16200000">
                  <a:pos x="wd2" y="hd2"/>
                </a:cxn>
              </a:cxnLst>
              <a:rect l="0" t="0" r="r" b="b"/>
              <a:pathLst>
                <a:path w="21332" h="21600" extrusionOk="0">
                  <a:moveTo>
                    <a:pt x="3099" y="0"/>
                  </a:moveTo>
                  <a:cubicBezTo>
                    <a:pt x="2578" y="0"/>
                    <a:pt x="2267" y="0"/>
                    <a:pt x="2059" y="303"/>
                  </a:cubicBezTo>
                  <a:cubicBezTo>
                    <a:pt x="1772" y="668"/>
                    <a:pt x="1545" y="1452"/>
                    <a:pt x="1430" y="2436"/>
                  </a:cubicBezTo>
                  <a:cubicBezTo>
                    <a:pt x="1208" y="2862"/>
                    <a:pt x="995" y="3363"/>
                    <a:pt x="806" y="4020"/>
                  </a:cubicBezTo>
                  <a:cubicBezTo>
                    <a:pt x="-268" y="7765"/>
                    <a:pt x="-268" y="13835"/>
                    <a:pt x="806" y="17580"/>
                  </a:cubicBezTo>
                  <a:cubicBezTo>
                    <a:pt x="995" y="18237"/>
                    <a:pt x="1208" y="18738"/>
                    <a:pt x="1430" y="19164"/>
                  </a:cubicBezTo>
                  <a:cubicBezTo>
                    <a:pt x="1545" y="20151"/>
                    <a:pt x="1771" y="20931"/>
                    <a:pt x="2059" y="21297"/>
                  </a:cubicBezTo>
                  <a:cubicBezTo>
                    <a:pt x="2267" y="21600"/>
                    <a:pt x="2578" y="21600"/>
                    <a:pt x="3099" y="21600"/>
                  </a:cubicBezTo>
                  <a:lnTo>
                    <a:pt x="19557" y="21600"/>
                  </a:lnTo>
                  <a:cubicBezTo>
                    <a:pt x="20078" y="21600"/>
                    <a:pt x="20391" y="21600"/>
                    <a:pt x="20599" y="21297"/>
                  </a:cubicBezTo>
                  <a:cubicBezTo>
                    <a:pt x="20900" y="20916"/>
                    <a:pt x="21136" y="20093"/>
                    <a:pt x="21245" y="19046"/>
                  </a:cubicBezTo>
                  <a:cubicBezTo>
                    <a:pt x="21332" y="18321"/>
                    <a:pt x="21332" y="17229"/>
                    <a:pt x="21332" y="15414"/>
                  </a:cubicBezTo>
                  <a:lnTo>
                    <a:pt x="21332" y="6186"/>
                  </a:lnTo>
                  <a:cubicBezTo>
                    <a:pt x="21332" y="4371"/>
                    <a:pt x="21332" y="3288"/>
                    <a:pt x="21245" y="2562"/>
                  </a:cubicBezTo>
                  <a:cubicBezTo>
                    <a:pt x="21136" y="1516"/>
                    <a:pt x="20900" y="684"/>
                    <a:pt x="20599" y="303"/>
                  </a:cubicBezTo>
                  <a:cubicBezTo>
                    <a:pt x="20391" y="0"/>
                    <a:pt x="20078" y="0"/>
                    <a:pt x="19557" y="0"/>
                  </a:cubicBezTo>
                  <a:lnTo>
                    <a:pt x="3099"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568" name="In close contact with patients to communicate medicine use"/>
            <p:cNvSpPr/>
            <p:nvPr/>
          </p:nvSpPr>
          <p:spPr>
            <a:xfrm>
              <a:off x="1169338" y="194301"/>
              <a:ext cx="400797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indent="12700" algn="r" defTabSz="914400">
                <a:spcBef>
                  <a:spcPts val="1000"/>
                </a:spcBef>
                <a:tabLst>
                  <a:tab pos="342900" algn="l"/>
                  <a:tab pos="355600" algn="l"/>
                </a:tabLst>
                <a:defRPr sz="2200" spc="-73">
                  <a:solidFill>
                    <a:srgbClr val="344160"/>
                  </a:solidFill>
                  <a:latin typeface="Tw Cen MT"/>
                  <a:ea typeface="Tw Cen MT"/>
                  <a:cs typeface="Tw Cen MT"/>
                  <a:sym typeface="Tw Cen MT"/>
                </a:defRPr>
              </a:pPr>
              <a:r>
                <a:t>CHWs are in </a:t>
              </a:r>
              <a:r>
                <a:rPr b="1"/>
                <a:t>close contact </a:t>
              </a:r>
              <a:br>
                <a:rPr b="1"/>
              </a:br>
              <a:r>
                <a:rPr b="1"/>
                <a:t>with clients </a:t>
              </a:r>
              <a:r>
                <a:t>to communicate </a:t>
              </a:r>
              <a:br/>
              <a:r>
                <a:t>medicine use</a:t>
              </a:r>
            </a:p>
          </p:txBody>
        </p:sp>
        <p:grpSp>
          <p:nvGrpSpPr>
            <p:cNvPr id="571" name="Group"/>
            <p:cNvGrpSpPr/>
            <p:nvPr/>
          </p:nvGrpSpPr>
          <p:grpSpPr>
            <a:xfrm>
              <a:off x="-2" y="605864"/>
              <a:ext cx="1302211" cy="218327"/>
              <a:chOff x="0" y="-1"/>
              <a:chExt cx="1302210" cy="218326"/>
            </a:xfrm>
          </p:grpSpPr>
          <p:sp>
            <p:nvSpPr>
              <p:cNvPr id="569" name="Line"/>
              <p:cNvSpPr/>
              <p:nvPr/>
            </p:nvSpPr>
            <p:spPr>
              <a:xfrm flipV="1">
                <a:off x="-1" y="117638"/>
                <a:ext cx="1184357" cy="9791"/>
              </a:xfrm>
              <a:prstGeom prst="line">
                <a:avLst/>
              </a:prstGeom>
              <a:noFill/>
              <a:ln w="15875" cap="flat">
                <a:solidFill>
                  <a:srgbClr val="F3681C"/>
                </a:solidFill>
                <a:prstDash val="solid"/>
                <a:round/>
              </a:ln>
              <a:effectLst/>
            </p:spPr>
            <p:txBody>
              <a:bodyPr wrap="square" lIns="45718" tIns="45718" rIns="45718" bIns="45718" numCol="1" anchor="t">
                <a:noAutofit/>
              </a:bodyPr>
              <a:lstStyle/>
              <a:p>
                <a:endParaRPr/>
              </a:p>
            </p:txBody>
          </p:sp>
          <p:sp>
            <p:nvSpPr>
              <p:cNvPr id="570" name="Circle"/>
              <p:cNvSpPr/>
              <p:nvPr/>
            </p:nvSpPr>
            <p:spPr>
              <a:xfrm rot="1123771">
                <a:off x="1106965" y="23081"/>
                <a:ext cx="172163" cy="172163"/>
              </a:xfrm>
              <a:prstGeom prst="ellipse">
                <a:avLst/>
              </a:prstGeom>
              <a:solidFill>
                <a:srgbClr val="F3681C"/>
              </a:solidFill>
              <a:ln w="12700" cap="flat">
                <a:noFill/>
                <a:miter lim="400000"/>
              </a:ln>
              <a:effectLst/>
            </p:spPr>
            <p:txBody>
              <a:bodyPr wrap="square" lIns="45718" tIns="45718" rIns="45718" bIns="45718" numCol="1" anchor="ctr">
                <a:noAutofit/>
              </a:bodyPr>
              <a:lstStyle/>
              <a:p>
                <a:pPr>
                  <a:defRPr>
                    <a:latin typeface="+mn-lt"/>
                    <a:ea typeface="+mn-ea"/>
                    <a:cs typeface="+mn-cs"/>
                    <a:sym typeface="Helvetica"/>
                  </a:defRPr>
                </a:pPr>
                <a:endParaRPr/>
              </a:p>
            </p:txBody>
          </p:sp>
        </p:grpSp>
      </p:grpSp>
      <p:grpSp>
        <p:nvGrpSpPr>
          <p:cNvPr id="578" name="Group"/>
          <p:cNvGrpSpPr/>
          <p:nvPr/>
        </p:nvGrpSpPr>
        <p:grpSpPr>
          <a:xfrm>
            <a:off x="6182744" y="1014265"/>
            <a:ext cx="5725974" cy="1962969"/>
            <a:chOff x="-1" y="0"/>
            <a:chExt cx="5725972" cy="1962968"/>
          </a:xfrm>
        </p:grpSpPr>
        <p:sp>
          <p:nvSpPr>
            <p:cNvPr id="573" name="Shape"/>
            <p:cNvSpPr/>
            <p:nvPr/>
          </p:nvSpPr>
          <p:spPr>
            <a:xfrm>
              <a:off x="862758" y="-2"/>
              <a:ext cx="4863214" cy="1627083"/>
            </a:xfrm>
            <a:custGeom>
              <a:avLst/>
              <a:gdLst/>
              <a:ahLst/>
              <a:cxnLst>
                <a:cxn ang="0">
                  <a:pos x="wd2" y="hd2"/>
                </a:cxn>
                <a:cxn ang="5400000">
                  <a:pos x="wd2" y="hd2"/>
                </a:cxn>
                <a:cxn ang="10800000">
                  <a:pos x="wd2" y="hd2"/>
                </a:cxn>
                <a:cxn ang="16200000">
                  <a:pos x="wd2" y="hd2"/>
                </a:cxn>
              </a:cxnLst>
              <a:rect l="0" t="0" r="r" b="b"/>
              <a:pathLst>
                <a:path w="21332" h="21600" extrusionOk="0">
                  <a:moveTo>
                    <a:pt x="3099" y="0"/>
                  </a:moveTo>
                  <a:cubicBezTo>
                    <a:pt x="2578" y="0"/>
                    <a:pt x="2267" y="0"/>
                    <a:pt x="2059" y="303"/>
                  </a:cubicBezTo>
                  <a:cubicBezTo>
                    <a:pt x="1772" y="668"/>
                    <a:pt x="1545" y="1452"/>
                    <a:pt x="1430" y="2436"/>
                  </a:cubicBezTo>
                  <a:cubicBezTo>
                    <a:pt x="1208" y="2862"/>
                    <a:pt x="995" y="3363"/>
                    <a:pt x="806" y="4020"/>
                  </a:cubicBezTo>
                  <a:cubicBezTo>
                    <a:pt x="-268" y="7765"/>
                    <a:pt x="-268" y="13835"/>
                    <a:pt x="806" y="17580"/>
                  </a:cubicBezTo>
                  <a:cubicBezTo>
                    <a:pt x="995" y="18237"/>
                    <a:pt x="1208" y="18738"/>
                    <a:pt x="1430" y="19164"/>
                  </a:cubicBezTo>
                  <a:cubicBezTo>
                    <a:pt x="1545" y="20151"/>
                    <a:pt x="1771" y="20931"/>
                    <a:pt x="2059" y="21297"/>
                  </a:cubicBezTo>
                  <a:cubicBezTo>
                    <a:pt x="2267" y="21600"/>
                    <a:pt x="2578" y="21600"/>
                    <a:pt x="3099" y="21600"/>
                  </a:cubicBezTo>
                  <a:lnTo>
                    <a:pt x="19557" y="21600"/>
                  </a:lnTo>
                  <a:cubicBezTo>
                    <a:pt x="20078" y="21600"/>
                    <a:pt x="20391" y="21600"/>
                    <a:pt x="20599" y="21297"/>
                  </a:cubicBezTo>
                  <a:cubicBezTo>
                    <a:pt x="20900" y="20916"/>
                    <a:pt x="21136" y="20093"/>
                    <a:pt x="21245" y="19046"/>
                  </a:cubicBezTo>
                  <a:cubicBezTo>
                    <a:pt x="21332" y="18321"/>
                    <a:pt x="21332" y="17229"/>
                    <a:pt x="21332" y="15414"/>
                  </a:cubicBezTo>
                  <a:lnTo>
                    <a:pt x="21332" y="6186"/>
                  </a:lnTo>
                  <a:cubicBezTo>
                    <a:pt x="21332" y="4371"/>
                    <a:pt x="21332" y="3288"/>
                    <a:pt x="21245" y="2562"/>
                  </a:cubicBezTo>
                  <a:cubicBezTo>
                    <a:pt x="21136" y="1516"/>
                    <a:pt x="20900" y="684"/>
                    <a:pt x="20599" y="303"/>
                  </a:cubicBezTo>
                  <a:cubicBezTo>
                    <a:pt x="20391" y="0"/>
                    <a:pt x="20078" y="0"/>
                    <a:pt x="19557" y="0"/>
                  </a:cubicBezTo>
                  <a:lnTo>
                    <a:pt x="3099"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574" name="Integrated in communities, work directly with patients and are ideal to interact with patients"/>
            <p:cNvSpPr/>
            <p:nvPr/>
          </p:nvSpPr>
          <p:spPr>
            <a:xfrm>
              <a:off x="825481" y="310620"/>
              <a:ext cx="465627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indent="12700" algn="r" defTabSz="914400">
                <a:spcBef>
                  <a:spcPts val="1000"/>
                </a:spcBef>
                <a:tabLst>
                  <a:tab pos="342900" algn="l"/>
                  <a:tab pos="355600" algn="l"/>
                </a:tabLst>
                <a:defRPr sz="2200" spc="-73">
                  <a:solidFill>
                    <a:srgbClr val="344160"/>
                  </a:solidFill>
                  <a:latin typeface="Tw Cen MT"/>
                  <a:ea typeface="Tw Cen MT"/>
                  <a:cs typeface="Tw Cen MT"/>
                  <a:sym typeface="Tw Cen MT"/>
                </a:defRPr>
              </a:pPr>
              <a:r>
                <a:t>     CHWs are integrated in communities, </a:t>
              </a:r>
              <a:r>
                <a:rPr b="1"/>
                <a:t>work directly with clients</a:t>
              </a:r>
              <a:r>
                <a:t> and are </a:t>
              </a:r>
              <a:br/>
              <a:r>
                <a:t>ideal  to interact with clients</a:t>
              </a:r>
            </a:p>
          </p:txBody>
        </p:sp>
        <p:grpSp>
          <p:nvGrpSpPr>
            <p:cNvPr id="577" name="Group"/>
            <p:cNvGrpSpPr/>
            <p:nvPr/>
          </p:nvGrpSpPr>
          <p:grpSpPr>
            <a:xfrm>
              <a:off x="-2" y="634634"/>
              <a:ext cx="1003805" cy="1328335"/>
              <a:chOff x="0" y="-1"/>
              <a:chExt cx="1003804" cy="1328333"/>
            </a:xfrm>
          </p:grpSpPr>
          <p:sp>
            <p:nvSpPr>
              <p:cNvPr id="575" name="Line"/>
              <p:cNvSpPr/>
              <p:nvPr/>
            </p:nvSpPr>
            <p:spPr>
              <a:xfrm flipV="1">
                <a:off x="-1" y="49667"/>
                <a:ext cx="925996" cy="1278666"/>
              </a:xfrm>
              <a:prstGeom prst="line">
                <a:avLst/>
              </a:prstGeom>
              <a:noFill/>
              <a:ln w="15875" cap="flat">
                <a:solidFill>
                  <a:srgbClr val="F3681C"/>
                </a:solidFill>
                <a:prstDash val="solid"/>
                <a:round/>
              </a:ln>
              <a:effectLst/>
            </p:spPr>
            <p:txBody>
              <a:bodyPr wrap="square" lIns="45718" tIns="45718" rIns="45718" bIns="45718" numCol="1" anchor="t">
                <a:noAutofit/>
              </a:bodyPr>
              <a:lstStyle/>
              <a:p>
                <a:endParaRPr/>
              </a:p>
            </p:txBody>
          </p:sp>
          <p:sp>
            <p:nvSpPr>
              <p:cNvPr id="576" name="Circle"/>
              <p:cNvSpPr/>
              <p:nvPr/>
            </p:nvSpPr>
            <p:spPr>
              <a:xfrm>
                <a:off x="825666" y="-2"/>
                <a:ext cx="178138" cy="182315"/>
              </a:xfrm>
              <a:prstGeom prst="ellipse">
                <a:avLst/>
              </a:prstGeom>
              <a:solidFill>
                <a:srgbClr val="F3681C"/>
              </a:solidFill>
              <a:ln w="12700" cap="flat">
                <a:noFill/>
                <a:miter lim="400000"/>
              </a:ln>
              <a:effectLst/>
            </p:spPr>
            <p:txBody>
              <a:bodyPr wrap="square" lIns="45718" tIns="45718" rIns="45718" bIns="45718" numCol="1" anchor="ctr">
                <a:noAutofit/>
              </a:bodyPr>
              <a:lstStyle/>
              <a:p>
                <a:pPr>
                  <a:defRPr>
                    <a:latin typeface="+mn-lt"/>
                    <a:ea typeface="+mn-ea"/>
                    <a:cs typeface="+mn-cs"/>
                    <a:sym typeface="Helvetica"/>
                  </a:defRPr>
                </a:pPr>
                <a:endParaRPr/>
              </a:p>
            </p:txBody>
          </p:sp>
        </p:grpSp>
      </p:grpSp>
      <p:grpSp>
        <p:nvGrpSpPr>
          <p:cNvPr id="584" name="Group 3"/>
          <p:cNvGrpSpPr/>
          <p:nvPr/>
        </p:nvGrpSpPr>
        <p:grpSpPr>
          <a:xfrm>
            <a:off x="144024" y="4579823"/>
            <a:ext cx="5488346" cy="2043754"/>
            <a:chOff x="0" y="-1"/>
            <a:chExt cx="5488345" cy="2043752"/>
          </a:xfrm>
        </p:grpSpPr>
        <p:sp>
          <p:nvSpPr>
            <p:cNvPr id="579" name="Shape"/>
            <p:cNvSpPr/>
            <p:nvPr/>
          </p:nvSpPr>
          <p:spPr>
            <a:xfrm flipH="1">
              <a:off x="0" y="313561"/>
              <a:ext cx="4509827" cy="1730191"/>
            </a:xfrm>
            <a:custGeom>
              <a:avLst/>
              <a:gdLst/>
              <a:ahLst/>
              <a:cxnLst>
                <a:cxn ang="0">
                  <a:pos x="wd2" y="hd2"/>
                </a:cxn>
                <a:cxn ang="5400000">
                  <a:pos x="wd2" y="hd2"/>
                </a:cxn>
                <a:cxn ang="10800000">
                  <a:pos x="wd2" y="hd2"/>
                </a:cxn>
                <a:cxn ang="16200000">
                  <a:pos x="wd2" y="hd2"/>
                </a:cxn>
              </a:cxnLst>
              <a:rect l="0" t="0" r="r" b="b"/>
              <a:pathLst>
                <a:path w="21332" h="21600" extrusionOk="0">
                  <a:moveTo>
                    <a:pt x="3099" y="0"/>
                  </a:moveTo>
                  <a:cubicBezTo>
                    <a:pt x="2578" y="0"/>
                    <a:pt x="2267" y="0"/>
                    <a:pt x="2059" y="303"/>
                  </a:cubicBezTo>
                  <a:cubicBezTo>
                    <a:pt x="1772" y="668"/>
                    <a:pt x="1545" y="1452"/>
                    <a:pt x="1430" y="2436"/>
                  </a:cubicBezTo>
                  <a:cubicBezTo>
                    <a:pt x="1208" y="2862"/>
                    <a:pt x="995" y="3363"/>
                    <a:pt x="806" y="4020"/>
                  </a:cubicBezTo>
                  <a:cubicBezTo>
                    <a:pt x="-268" y="7765"/>
                    <a:pt x="-268" y="13835"/>
                    <a:pt x="806" y="17580"/>
                  </a:cubicBezTo>
                  <a:cubicBezTo>
                    <a:pt x="995" y="18237"/>
                    <a:pt x="1208" y="18738"/>
                    <a:pt x="1430" y="19164"/>
                  </a:cubicBezTo>
                  <a:cubicBezTo>
                    <a:pt x="1545" y="20151"/>
                    <a:pt x="1771" y="20931"/>
                    <a:pt x="2059" y="21297"/>
                  </a:cubicBezTo>
                  <a:cubicBezTo>
                    <a:pt x="2267" y="21600"/>
                    <a:pt x="2578" y="21600"/>
                    <a:pt x="3099" y="21600"/>
                  </a:cubicBezTo>
                  <a:lnTo>
                    <a:pt x="19557" y="21600"/>
                  </a:lnTo>
                  <a:cubicBezTo>
                    <a:pt x="20078" y="21600"/>
                    <a:pt x="20391" y="21600"/>
                    <a:pt x="20599" y="21297"/>
                  </a:cubicBezTo>
                  <a:cubicBezTo>
                    <a:pt x="20900" y="20916"/>
                    <a:pt x="21136" y="20093"/>
                    <a:pt x="21245" y="19046"/>
                  </a:cubicBezTo>
                  <a:cubicBezTo>
                    <a:pt x="21332" y="18321"/>
                    <a:pt x="21332" y="17229"/>
                    <a:pt x="21332" y="15414"/>
                  </a:cubicBezTo>
                  <a:lnTo>
                    <a:pt x="21332" y="6186"/>
                  </a:lnTo>
                  <a:cubicBezTo>
                    <a:pt x="21332" y="4371"/>
                    <a:pt x="21332" y="3288"/>
                    <a:pt x="21245" y="2562"/>
                  </a:cubicBezTo>
                  <a:cubicBezTo>
                    <a:pt x="21136" y="1516"/>
                    <a:pt x="20900" y="684"/>
                    <a:pt x="20599" y="303"/>
                  </a:cubicBezTo>
                  <a:cubicBezTo>
                    <a:pt x="20391" y="0"/>
                    <a:pt x="20078" y="0"/>
                    <a:pt x="19557" y="0"/>
                  </a:cubicBezTo>
                  <a:lnTo>
                    <a:pt x="3099"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580" name="They have the trust of the community and their best interest at heart (in the community; from the community; for the community)"/>
            <p:cNvSpPr/>
            <p:nvPr/>
          </p:nvSpPr>
          <p:spPr>
            <a:xfrm>
              <a:off x="196660" y="523335"/>
              <a:ext cx="437220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indent="12700" defTabSz="914400">
                <a:spcBef>
                  <a:spcPts val="1000"/>
                </a:spcBef>
                <a:tabLst>
                  <a:tab pos="342900" algn="l"/>
                  <a:tab pos="355600" algn="l"/>
                </a:tabLst>
                <a:defRPr sz="2200" spc="-64">
                  <a:solidFill>
                    <a:srgbClr val="344160"/>
                  </a:solidFill>
                  <a:latin typeface="Tw Cen MT"/>
                  <a:ea typeface="Tw Cen MT"/>
                  <a:cs typeface="Tw Cen MT"/>
                  <a:sym typeface="Tw Cen MT"/>
                </a:defRPr>
              </a:pPr>
              <a:r>
                <a:t>CHWs can:</a:t>
              </a:r>
              <a:br/>
              <a:r>
                <a:rPr b="1"/>
                <a:t> * </a:t>
              </a:r>
              <a:r>
                <a:t>help to </a:t>
              </a:r>
              <a:r>
                <a:rPr b="1"/>
                <a:t>identify</a:t>
              </a:r>
              <a:r>
                <a:t> suspected ADRs</a:t>
              </a:r>
              <a:br/>
              <a:r>
                <a:rPr b="1"/>
                <a:t> * report </a:t>
              </a:r>
              <a:r>
                <a:t>suspected ADRs</a:t>
              </a:r>
              <a:br/>
              <a:r>
                <a:t> * </a:t>
              </a:r>
              <a:r>
                <a:rPr b="1"/>
                <a:t>help</a:t>
              </a:r>
              <a:r>
                <a:t> to make </a:t>
              </a:r>
              <a:r>
                <a:rPr b="1"/>
                <a:t>timely referrals</a:t>
              </a:r>
            </a:p>
          </p:txBody>
        </p:sp>
        <p:grpSp>
          <p:nvGrpSpPr>
            <p:cNvPr id="583" name="Group"/>
            <p:cNvGrpSpPr/>
            <p:nvPr/>
          </p:nvGrpSpPr>
          <p:grpSpPr>
            <a:xfrm>
              <a:off x="4333416" y="-2"/>
              <a:ext cx="1154930" cy="1269197"/>
              <a:chOff x="-2" y="0"/>
              <a:chExt cx="1154929" cy="1269195"/>
            </a:xfrm>
          </p:grpSpPr>
          <p:sp>
            <p:nvSpPr>
              <p:cNvPr id="581" name="Line"/>
              <p:cNvSpPr/>
              <p:nvPr/>
            </p:nvSpPr>
            <p:spPr>
              <a:xfrm flipV="1">
                <a:off x="119674" y="-1"/>
                <a:ext cx="1035254" cy="1122412"/>
              </a:xfrm>
              <a:prstGeom prst="line">
                <a:avLst/>
              </a:prstGeom>
              <a:noFill/>
              <a:ln w="15875" cap="flat">
                <a:solidFill>
                  <a:srgbClr val="F3681C"/>
                </a:solidFill>
                <a:prstDash val="solid"/>
                <a:round/>
              </a:ln>
              <a:effectLst/>
            </p:spPr>
            <p:txBody>
              <a:bodyPr wrap="square" lIns="45718" tIns="45718" rIns="45718" bIns="45718" numCol="1" anchor="t">
                <a:noAutofit/>
              </a:bodyPr>
              <a:lstStyle/>
              <a:p>
                <a:endParaRPr/>
              </a:p>
            </p:txBody>
          </p:sp>
          <p:sp>
            <p:nvSpPr>
              <p:cNvPr id="582" name="Circle"/>
              <p:cNvSpPr/>
              <p:nvPr/>
            </p:nvSpPr>
            <p:spPr>
              <a:xfrm rot="9427811" flipH="1">
                <a:off x="28769" y="1060187"/>
                <a:ext cx="171785" cy="182813"/>
              </a:xfrm>
              <a:prstGeom prst="ellipse">
                <a:avLst/>
              </a:prstGeom>
              <a:solidFill>
                <a:srgbClr val="F3681C"/>
              </a:solidFill>
              <a:ln w="12700" cap="flat">
                <a:noFill/>
                <a:miter lim="400000"/>
              </a:ln>
              <a:effectLst/>
            </p:spPr>
            <p:txBody>
              <a:bodyPr wrap="square" lIns="45718" tIns="45718" rIns="45718" bIns="45718" numCol="1" anchor="ctr">
                <a:noAutofit/>
              </a:bodyPr>
              <a:lstStyle/>
              <a:p>
                <a:pPr>
                  <a:defRPr>
                    <a:latin typeface="+mn-lt"/>
                    <a:ea typeface="+mn-ea"/>
                    <a:cs typeface="+mn-cs"/>
                    <a:sym typeface="Helvetica"/>
                  </a:defRPr>
                </a:pPr>
                <a:endParaRPr/>
              </a:p>
            </p:txBody>
          </p:sp>
        </p:grpSp>
      </p:grpSp>
      <p:sp>
        <p:nvSpPr>
          <p:cNvPr id="585" name="Circle"/>
          <p:cNvSpPr/>
          <p:nvPr/>
        </p:nvSpPr>
        <p:spPr>
          <a:xfrm>
            <a:off x="4703109" y="2293897"/>
            <a:ext cx="2663807" cy="2663809"/>
          </a:xfrm>
          <a:prstGeom prst="ellipse">
            <a:avLst/>
          </a:prstGeom>
          <a:blipFill>
            <a:blip r:embed="rId3"/>
            <a:stretch>
              <a:fillRect/>
            </a:stretch>
          </a:blipFill>
          <a:ln w="25400">
            <a:solidFill>
              <a:srgbClr val="F3681C"/>
            </a:solidFill>
          </a:ln>
        </p:spPr>
        <p:txBody>
          <a:bodyPr lIns="45718" tIns="45718" rIns="45718" bIns="45718" anchor="ctr"/>
          <a:lstStyle/>
          <a:p>
            <a:pPr>
              <a:defRPr>
                <a:latin typeface="Tw Cen MT"/>
                <a:ea typeface="Tw Cen MT"/>
                <a:cs typeface="Tw Cen MT"/>
                <a:sym typeface="Tw Cen MT"/>
              </a:defRPr>
            </a:pPr>
            <a:endParaRPr/>
          </a:p>
        </p:txBody>
      </p:sp>
      <p:sp>
        <p:nvSpPr>
          <p:cNvPr id="586"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11</a:t>
            </a:fld>
            <a:endParaRPr/>
          </a:p>
        </p:txBody>
      </p:sp>
      <p:sp>
        <p:nvSpPr>
          <p:cNvPr id="587" name="ADR Reporting for CHWs"/>
          <p:cNvSpPr txBox="1"/>
          <p:nvPr/>
        </p:nvSpPr>
        <p:spPr>
          <a:xfrm>
            <a:off x="10043235" y="6431005"/>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 grpId="6" animBg="1" advAuto="0"/>
      <p:bldP spid="560" grpId="5" animBg="1" advAuto="0"/>
      <p:bldP spid="566" grpId="3" animBg="1" advAuto="0"/>
      <p:bldP spid="572" grpId="2" animBg="1" advAuto="0"/>
      <p:bldP spid="578" grpId="1" animBg="1" advAuto="0"/>
      <p:bldP spid="584" grpId="4"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How to recognise a suspected ADR?"/>
          <p:cNvSpPr txBox="1"/>
          <p:nvPr/>
        </p:nvSpPr>
        <p:spPr>
          <a:xfrm>
            <a:off x="1460833" y="373201"/>
            <a:ext cx="9141853" cy="607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5880" tIns="55880" rIns="55880" bIns="55880" anchor="ctr">
            <a:spAutoFit/>
          </a:bodyPr>
          <a:lstStyle>
            <a:lvl1pPr algn="ctr" defTabSz="1955800">
              <a:lnSpc>
                <a:spcPct val="90000"/>
              </a:lnSpc>
              <a:spcBef>
                <a:spcPts val="1800"/>
              </a:spcBef>
              <a:defRPr sz="3600">
                <a:solidFill>
                  <a:srgbClr val="F3681C"/>
                </a:solidFill>
                <a:latin typeface="Tw Cen MT"/>
                <a:ea typeface="Tw Cen MT"/>
                <a:cs typeface="Tw Cen MT"/>
                <a:sym typeface="Tw Cen MT"/>
              </a:defRPr>
            </a:lvl1pPr>
          </a:lstStyle>
          <a:p>
            <a:r>
              <a:t>HOW TO RECOGNISE A SUSPECTED ADR?</a:t>
            </a:r>
          </a:p>
        </p:txBody>
      </p:sp>
      <p:grpSp>
        <p:nvGrpSpPr>
          <p:cNvPr id="599" name="Group"/>
          <p:cNvGrpSpPr/>
          <p:nvPr/>
        </p:nvGrpSpPr>
        <p:grpSpPr>
          <a:xfrm>
            <a:off x="673320" y="1526647"/>
            <a:ext cx="5207237" cy="4758168"/>
            <a:chOff x="0" y="0"/>
            <a:chExt cx="5207235" cy="4758167"/>
          </a:xfrm>
        </p:grpSpPr>
        <p:grpSp>
          <p:nvGrpSpPr>
            <p:cNvPr id="594" name="Group"/>
            <p:cNvGrpSpPr/>
            <p:nvPr/>
          </p:nvGrpSpPr>
          <p:grpSpPr>
            <a:xfrm>
              <a:off x="-1" y="947412"/>
              <a:ext cx="5207237" cy="3810755"/>
              <a:chOff x="0" y="0"/>
              <a:chExt cx="5207235" cy="3810754"/>
            </a:xfrm>
          </p:grpSpPr>
          <p:sp>
            <p:nvSpPr>
              <p:cNvPr id="592" name="Rectangle"/>
              <p:cNvSpPr/>
              <p:nvPr/>
            </p:nvSpPr>
            <p:spPr>
              <a:xfrm>
                <a:off x="-1" y="-1"/>
                <a:ext cx="5207237" cy="3810756"/>
              </a:xfrm>
              <a:prstGeom prst="rect">
                <a:avLst/>
              </a:prstGeom>
              <a:solidFill>
                <a:srgbClr val="F3681C"/>
              </a:solidFill>
              <a:ln w="12700" cap="flat">
                <a:noFill/>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593" name="Ask about specific signs, symptoms and severity…"/>
              <p:cNvSpPr txBox="1"/>
              <p:nvPr/>
            </p:nvSpPr>
            <p:spPr>
              <a:xfrm>
                <a:off x="279157" y="1170351"/>
                <a:ext cx="4146175" cy="2133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54000" indent="-254000">
                  <a:buSzPct val="100000"/>
                  <a:buFont typeface="Tw Cen MT"/>
                  <a:buChar char="๏"/>
                  <a:defRPr sz="2200" b="1" spc="-9">
                    <a:solidFill>
                      <a:srgbClr val="FFFFFF"/>
                    </a:solidFill>
                    <a:latin typeface="Tw Cen MT"/>
                    <a:ea typeface="Tw Cen MT"/>
                    <a:cs typeface="Tw Cen MT"/>
                    <a:sym typeface="Tw Cen MT"/>
                  </a:defRPr>
                </a:pPr>
                <a:r>
                  <a:t>Ask</a:t>
                </a:r>
                <a:r>
                  <a:rPr b="0"/>
                  <a:t> about specific signs, symptoms and severity</a:t>
                </a:r>
                <a:endParaRPr spc="-12"/>
              </a:p>
              <a:p>
                <a:pPr marL="254000" indent="-254000">
                  <a:buSzPct val="100000"/>
                  <a:buFont typeface="Tw Cen MT"/>
                  <a:buChar char="๏"/>
                  <a:defRPr sz="2200" b="1" spc="-9">
                    <a:solidFill>
                      <a:srgbClr val="FFFFFF"/>
                    </a:solidFill>
                    <a:latin typeface="Tw Cen MT"/>
                    <a:ea typeface="Tw Cen MT"/>
                    <a:cs typeface="Tw Cen MT"/>
                    <a:sym typeface="Tw Cen MT"/>
                  </a:defRPr>
                </a:pPr>
                <a:r>
                  <a:t>Ask</a:t>
                </a:r>
                <a:r>
                  <a:rPr b="0"/>
                  <a:t> about the client’s history of previous ADRs / allergies</a:t>
                </a:r>
                <a:endParaRPr spc="-12"/>
              </a:p>
              <a:p>
                <a:pPr marL="254000" indent="-254000">
                  <a:buSzPct val="100000"/>
                  <a:buFont typeface="Tw Cen MT"/>
                  <a:buChar char="๏"/>
                  <a:defRPr sz="2200" b="1" spc="-9">
                    <a:solidFill>
                      <a:srgbClr val="FFFFFF"/>
                    </a:solidFill>
                    <a:latin typeface="Tw Cen MT"/>
                    <a:ea typeface="Tw Cen MT"/>
                    <a:cs typeface="Tw Cen MT"/>
                    <a:sym typeface="Tw Cen MT"/>
                  </a:defRPr>
                </a:pPr>
                <a:r>
                  <a:t>Ask</a:t>
                </a:r>
                <a:r>
                  <a:rPr b="0"/>
                  <a:t> about medical history</a:t>
                </a:r>
                <a:r>
                  <a:t> </a:t>
                </a:r>
                <a:r>
                  <a:rPr b="0"/>
                  <a:t>other illnesses (deterioration/worsening</a:t>
                </a:r>
                <a:r>
                  <a:rPr b="0" spc="-12"/>
                  <a:t>)</a:t>
                </a:r>
                <a:br>
                  <a:rPr b="0" spc="-12"/>
                </a:br>
                <a:endParaRPr b="0" spc="-12"/>
              </a:p>
            </p:txBody>
          </p:sp>
        </p:grpSp>
        <p:grpSp>
          <p:nvGrpSpPr>
            <p:cNvPr id="598" name="Group"/>
            <p:cNvGrpSpPr/>
            <p:nvPr/>
          </p:nvGrpSpPr>
          <p:grpSpPr>
            <a:xfrm>
              <a:off x="1649531" y="-1"/>
              <a:ext cx="1908175" cy="1908169"/>
              <a:chOff x="0" y="0"/>
              <a:chExt cx="1908174" cy="1908168"/>
            </a:xfrm>
          </p:grpSpPr>
          <p:sp>
            <p:nvSpPr>
              <p:cNvPr id="595" name="Circle"/>
              <p:cNvSpPr/>
              <p:nvPr/>
            </p:nvSpPr>
            <p:spPr>
              <a:xfrm>
                <a:off x="-1" y="-1"/>
                <a:ext cx="1908175" cy="1908169"/>
              </a:xfrm>
              <a:prstGeom prst="ellipse">
                <a:avLst/>
              </a:prstGeom>
              <a:solidFill>
                <a:srgbClr val="FFFFFF"/>
              </a:solidFill>
              <a:ln w="177800" cap="flat">
                <a:solidFill>
                  <a:srgbClr val="F3681C"/>
                </a:solidFill>
                <a:prstDash val="solid"/>
                <a:round/>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596" name="1. PATIENT"/>
              <p:cNvSpPr/>
              <p:nvPr/>
            </p:nvSpPr>
            <p:spPr>
              <a:xfrm>
                <a:off x="59056" y="1206613"/>
                <a:ext cx="178065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559" tIns="35559" rIns="35559" bIns="35559" numCol="1" anchor="ctr">
                <a:spAutoFit/>
              </a:bodyPr>
              <a:lstStyle>
                <a:lvl1pPr algn="ctr" defTabSz="1244600">
                  <a:lnSpc>
                    <a:spcPct val="90000"/>
                  </a:lnSpc>
                  <a:spcBef>
                    <a:spcPts val="1100"/>
                  </a:spcBef>
                  <a:defRPr sz="2000" b="1">
                    <a:solidFill>
                      <a:srgbClr val="F3681C"/>
                    </a:solidFill>
                    <a:latin typeface="Tw Cen MT"/>
                    <a:ea typeface="Tw Cen MT"/>
                    <a:cs typeface="Tw Cen MT"/>
                    <a:sym typeface="Tw Cen MT"/>
                  </a:defRPr>
                </a:lvl1pPr>
              </a:lstStyle>
              <a:p>
                <a:r>
                  <a:t>1. CLIENT</a:t>
                </a:r>
              </a:p>
            </p:txBody>
          </p:sp>
          <p:pic>
            <p:nvPicPr>
              <p:cNvPr id="597" name="Image" descr="Image"/>
              <p:cNvPicPr>
                <a:picLocks noChangeAspect="1"/>
              </p:cNvPicPr>
              <p:nvPr/>
            </p:nvPicPr>
            <p:blipFill>
              <a:blip r:embed="rId3"/>
              <a:stretch>
                <a:fillRect/>
              </a:stretch>
            </p:blipFill>
            <p:spPr>
              <a:xfrm>
                <a:off x="781694" y="292204"/>
                <a:ext cx="344782" cy="787863"/>
              </a:xfrm>
              <a:prstGeom prst="rect">
                <a:avLst/>
              </a:prstGeom>
              <a:ln w="12700" cap="flat">
                <a:noFill/>
                <a:miter lim="400000"/>
              </a:ln>
              <a:effectLst/>
            </p:spPr>
          </p:pic>
        </p:grpSp>
      </p:grpSp>
      <p:grpSp>
        <p:nvGrpSpPr>
          <p:cNvPr id="607" name="Group"/>
          <p:cNvGrpSpPr/>
          <p:nvPr/>
        </p:nvGrpSpPr>
        <p:grpSpPr>
          <a:xfrm>
            <a:off x="6185308" y="1526733"/>
            <a:ext cx="5204891" cy="4757990"/>
            <a:chOff x="0" y="0"/>
            <a:chExt cx="5204890" cy="4757989"/>
          </a:xfrm>
        </p:grpSpPr>
        <p:grpSp>
          <p:nvGrpSpPr>
            <p:cNvPr id="602" name="Group"/>
            <p:cNvGrpSpPr/>
            <p:nvPr/>
          </p:nvGrpSpPr>
          <p:grpSpPr>
            <a:xfrm>
              <a:off x="-1" y="953663"/>
              <a:ext cx="5204892" cy="3804326"/>
              <a:chOff x="0" y="0"/>
              <a:chExt cx="5204890" cy="3804325"/>
            </a:xfrm>
          </p:grpSpPr>
          <p:sp>
            <p:nvSpPr>
              <p:cNvPr id="600" name="Rectangle"/>
              <p:cNvSpPr/>
              <p:nvPr/>
            </p:nvSpPr>
            <p:spPr>
              <a:xfrm>
                <a:off x="-1" y="-1"/>
                <a:ext cx="5204892" cy="3804327"/>
              </a:xfrm>
              <a:prstGeom prst="rect">
                <a:avLst/>
              </a:prstGeom>
              <a:solidFill>
                <a:srgbClr val="00AEBF"/>
              </a:solidFill>
              <a:ln w="12700" cap="flat">
                <a:noFill/>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601" name="Look at all current / recent medication (OTC, complementary, drug use)…"/>
              <p:cNvSpPr txBox="1"/>
              <p:nvPr/>
            </p:nvSpPr>
            <p:spPr>
              <a:xfrm>
                <a:off x="215861" y="1168882"/>
                <a:ext cx="4838352" cy="2514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marL="254000" indent="-254000">
                  <a:buSzPct val="100000"/>
                  <a:buFont typeface="Tw Cen MT"/>
                  <a:buChar char="๏"/>
                  <a:defRPr sz="2000" b="1" spc="-9">
                    <a:solidFill>
                      <a:srgbClr val="FFFFFF"/>
                    </a:solidFill>
                    <a:latin typeface="Tw Cen MT"/>
                    <a:ea typeface="Tw Cen MT"/>
                    <a:cs typeface="Tw Cen MT"/>
                    <a:sym typeface="Tw Cen MT"/>
                  </a:defRPr>
                </a:pPr>
                <a:r>
                  <a:t>Review </a:t>
                </a:r>
                <a:r>
                  <a:rPr b="0"/>
                  <a:t>current / recent medication (over the counter &amp; traditional medicine, drug use)</a:t>
                </a:r>
                <a:endParaRPr spc="-11"/>
              </a:p>
              <a:p>
                <a:pPr marL="254000" indent="-254000">
                  <a:buSzPct val="100000"/>
                  <a:buFont typeface="Tw Cen MT"/>
                  <a:buChar char="๏"/>
                  <a:defRPr sz="2000" b="1" spc="-9">
                    <a:solidFill>
                      <a:srgbClr val="FFFFFF"/>
                    </a:solidFill>
                    <a:latin typeface="Tw Cen MT"/>
                    <a:ea typeface="Tw Cen MT"/>
                    <a:cs typeface="Tw Cen MT"/>
                    <a:sym typeface="Tw Cen MT"/>
                  </a:defRPr>
                </a:pPr>
                <a:r>
                  <a:t>Ask</a:t>
                </a:r>
                <a:r>
                  <a:rPr b="0"/>
                  <a:t> when suspected reaction first appeared (date?)</a:t>
                </a:r>
                <a:endParaRPr spc="-11"/>
              </a:p>
              <a:p>
                <a:pPr marL="254000" indent="-254000">
                  <a:buSzPct val="100000"/>
                  <a:buFont typeface="Tw Cen MT"/>
                  <a:buChar char="๏"/>
                  <a:defRPr sz="2000" spc="-9">
                    <a:solidFill>
                      <a:srgbClr val="FFFFFF"/>
                    </a:solidFill>
                    <a:latin typeface="Tw Cen MT"/>
                    <a:ea typeface="Tw Cen MT"/>
                    <a:cs typeface="Tw Cen MT"/>
                    <a:sym typeface="Tw Cen MT"/>
                  </a:defRPr>
                </a:pPr>
                <a:r>
                  <a:t>Which medicines were started and when (</a:t>
                </a:r>
                <a:r>
                  <a:rPr b="1"/>
                  <a:t>date/timeline</a:t>
                </a:r>
                <a:r>
                  <a:t>)? </a:t>
                </a:r>
                <a:endParaRPr spc="-11"/>
              </a:p>
              <a:p>
                <a:pPr marL="254000" indent="-254000">
                  <a:buSzPct val="100000"/>
                  <a:buFont typeface="Tw Cen MT"/>
                  <a:buChar char="๏"/>
                  <a:defRPr sz="2000" spc="-9">
                    <a:solidFill>
                      <a:srgbClr val="FFFFFF"/>
                    </a:solidFill>
                    <a:latin typeface="Tw Cen MT"/>
                    <a:ea typeface="Tw Cen MT"/>
                    <a:cs typeface="Tw Cen MT"/>
                    <a:sym typeface="Tw Cen MT"/>
                  </a:defRPr>
                </a:pPr>
                <a:r>
                  <a:t>If suspected medicine was stopped, did it result in improvement of the suspected ADR?</a:t>
                </a:r>
                <a:br/>
                <a:endParaRPr/>
              </a:p>
            </p:txBody>
          </p:sp>
        </p:grpSp>
        <p:grpSp>
          <p:nvGrpSpPr>
            <p:cNvPr id="606" name="Group"/>
            <p:cNvGrpSpPr/>
            <p:nvPr/>
          </p:nvGrpSpPr>
          <p:grpSpPr>
            <a:xfrm>
              <a:off x="1464367" y="-1"/>
              <a:ext cx="2276156" cy="1908171"/>
              <a:chOff x="-1" y="0"/>
              <a:chExt cx="2276155" cy="1908169"/>
            </a:xfrm>
          </p:grpSpPr>
          <p:sp>
            <p:nvSpPr>
              <p:cNvPr id="603" name="Circle"/>
              <p:cNvSpPr/>
              <p:nvPr/>
            </p:nvSpPr>
            <p:spPr>
              <a:xfrm>
                <a:off x="183995" y="-1"/>
                <a:ext cx="1908171" cy="1908171"/>
              </a:xfrm>
              <a:prstGeom prst="ellipse">
                <a:avLst/>
              </a:prstGeom>
              <a:solidFill>
                <a:srgbClr val="FFFFFF"/>
              </a:solidFill>
              <a:ln w="177800" cap="flat">
                <a:solidFill>
                  <a:srgbClr val="00AABC"/>
                </a:solidFill>
                <a:prstDash val="solid"/>
                <a:round/>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604" name="2. MEDICINE"/>
              <p:cNvSpPr/>
              <p:nvPr/>
            </p:nvSpPr>
            <p:spPr>
              <a:xfrm>
                <a:off x="-2" y="1143771"/>
                <a:ext cx="227615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559" tIns="35559" rIns="35559" bIns="35559" numCol="1" anchor="ctr">
                <a:spAutoFit/>
              </a:bodyPr>
              <a:lstStyle>
                <a:lvl1pPr algn="ctr" defTabSz="1244600">
                  <a:lnSpc>
                    <a:spcPct val="90000"/>
                  </a:lnSpc>
                  <a:spcBef>
                    <a:spcPts val="1100"/>
                  </a:spcBef>
                  <a:defRPr sz="2000" b="1">
                    <a:solidFill>
                      <a:srgbClr val="01AABC"/>
                    </a:solidFill>
                    <a:latin typeface="Tw Cen MT"/>
                    <a:ea typeface="Tw Cen MT"/>
                    <a:cs typeface="Tw Cen MT"/>
                    <a:sym typeface="Tw Cen MT"/>
                  </a:defRPr>
                </a:lvl1pPr>
              </a:lstStyle>
              <a:p>
                <a:r>
                  <a:t>2. MEDICINE</a:t>
                </a:r>
              </a:p>
            </p:txBody>
          </p:sp>
          <p:pic>
            <p:nvPicPr>
              <p:cNvPr id="605" name="Image" descr="Image"/>
              <p:cNvPicPr>
                <a:picLocks noChangeAspect="1"/>
              </p:cNvPicPr>
              <p:nvPr/>
            </p:nvPicPr>
            <p:blipFill>
              <a:blip r:embed="rId4"/>
              <a:stretch>
                <a:fillRect/>
              </a:stretch>
            </p:blipFill>
            <p:spPr>
              <a:xfrm>
                <a:off x="823750" y="304738"/>
                <a:ext cx="689109" cy="723910"/>
              </a:xfrm>
              <a:prstGeom prst="rect">
                <a:avLst/>
              </a:prstGeom>
              <a:ln w="12700" cap="flat">
                <a:noFill/>
                <a:miter lim="400000"/>
              </a:ln>
              <a:effectLst/>
            </p:spPr>
          </p:pic>
        </p:grpSp>
      </p:grpSp>
      <p:sp>
        <p:nvSpPr>
          <p:cNvPr id="608"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12</a:t>
            </a:fld>
            <a:endParaRPr/>
          </a:p>
        </p:txBody>
      </p:sp>
      <p:sp>
        <p:nvSpPr>
          <p:cNvPr id="609" name="ADR Reporting for CHWs"/>
          <p:cNvSpPr txBox="1"/>
          <p:nvPr/>
        </p:nvSpPr>
        <p:spPr>
          <a:xfrm>
            <a:off x="10043235" y="6431005"/>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 grpId="1" animBg="1" advAuto="0"/>
      <p:bldP spid="607"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6" name="Google Shape;382;p21"/>
          <p:cNvGrpSpPr/>
          <p:nvPr/>
        </p:nvGrpSpPr>
        <p:grpSpPr>
          <a:xfrm>
            <a:off x="6624468" y="3562259"/>
            <a:ext cx="2042578" cy="1924669"/>
            <a:chOff x="-4" y="0"/>
            <a:chExt cx="2042577" cy="1924668"/>
          </a:xfrm>
        </p:grpSpPr>
        <p:sp>
          <p:nvSpPr>
            <p:cNvPr id="613" name="Google Shape;383;p21"/>
            <p:cNvSpPr/>
            <p:nvPr/>
          </p:nvSpPr>
          <p:spPr>
            <a:xfrm rot="13030973">
              <a:off x="657004" y="1026326"/>
              <a:ext cx="782348" cy="736826"/>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82" y="0"/>
                    <a:pt x="0" y="4438"/>
                    <a:pt x="0" y="9814"/>
                  </a:cubicBezTo>
                  <a:lnTo>
                    <a:pt x="0" y="21600"/>
                  </a:lnTo>
                  <a:lnTo>
                    <a:pt x="21600" y="21600"/>
                  </a:lnTo>
                  <a:lnTo>
                    <a:pt x="21600" y="9814"/>
                  </a:lnTo>
                  <a:cubicBezTo>
                    <a:pt x="21600" y="7125"/>
                    <a:pt x="20367" y="4662"/>
                    <a:pt x="18394" y="2913"/>
                  </a:cubicBezTo>
                  <a:cubicBezTo>
                    <a:pt x="16471" y="1120"/>
                    <a:pt x="13759" y="0"/>
                    <a:pt x="10801" y="0"/>
                  </a:cubicBezTo>
                  <a:close/>
                </a:path>
              </a:pathLst>
            </a:custGeom>
            <a:solidFill>
              <a:srgbClr val="AABED7"/>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14" name="Google Shape;384;p21"/>
            <p:cNvSpPr/>
            <p:nvPr/>
          </p:nvSpPr>
          <p:spPr>
            <a:xfrm rot="13030973">
              <a:off x="1109711" y="417320"/>
              <a:ext cx="782343" cy="7612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101"/>
                  </a:lnTo>
                  <a:cubicBezTo>
                    <a:pt x="0" y="17306"/>
                    <a:pt x="4882" y="21600"/>
                    <a:pt x="10801" y="21600"/>
                  </a:cubicBezTo>
                  <a:cubicBezTo>
                    <a:pt x="16718" y="21600"/>
                    <a:pt x="21600" y="17306"/>
                    <a:pt x="21600" y="12101"/>
                  </a:cubicBezTo>
                  <a:lnTo>
                    <a:pt x="21600" y="0"/>
                  </a:ln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15" name="Google Shape;385;p21"/>
            <p:cNvSpPr/>
            <p:nvPr/>
          </p:nvSpPr>
          <p:spPr>
            <a:xfrm rot="13030973">
              <a:off x="899557" y="1455296"/>
              <a:ext cx="305413" cy="2552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168" y="387"/>
                    <a:pt x="10864" y="2843"/>
                    <a:pt x="6949" y="6723"/>
                  </a:cubicBezTo>
                  <a:cubicBezTo>
                    <a:pt x="3030" y="10732"/>
                    <a:pt x="503" y="16038"/>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16" name="Google Shape;386;p21"/>
            <p:cNvSpPr/>
            <p:nvPr/>
          </p:nvSpPr>
          <p:spPr>
            <a:xfrm rot="13030973">
              <a:off x="1384023" y="1319969"/>
              <a:ext cx="14289" cy="2323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178" y="7247"/>
                    <a:pt x="8089" y="14353"/>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17" name="Google Shape;387;p21"/>
            <p:cNvSpPr/>
            <p:nvPr/>
          </p:nvSpPr>
          <p:spPr>
            <a:xfrm flipV="1">
              <a:off x="1086019" y="582702"/>
              <a:ext cx="205107" cy="27038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18" name="Google Shape;388;p21"/>
            <p:cNvSpPr/>
            <p:nvPr/>
          </p:nvSpPr>
          <p:spPr>
            <a:xfrm rot="13030973">
              <a:off x="1314571" y="83389"/>
              <a:ext cx="173307" cy="1284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480" y="10800"/>
                    <a:pt x="9800" y="19536"/>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19" name="Google Shape;389;p21"/>
            <p:cNvSpPr/>
            <p:nvPr/>
          </p:nvSpPr>
          <p:spPr>
            <a:xfrm rot="13030973">
              <a:off x="-19704" y="263690"/>
              <a:ext cx="959236" cy="257471"/>
            </a:xfrm>
            <a:custGeom>
              <a:avLst/>
              <a:gdLst/>
              <a:ahLst/>
              <a:cxnLst>
                <a:cxn ang="0">
                  <a:pos x="wd2" y="hd2"/>
                </a:cxn>
                <a:cxn ang="5400000">
                  <a:pos x="wd2" y="hd2"/>
                </a:cxn>
                <a:cxn ang="10800000">
                  <a:pos x="wd2" y="hd2"/>
                </a:cxn>
                <a:cxn ang="16200000">
                  <a:pos x="wd2" y="hd2"/>
                </a:cxn>
              </a:cxnLst>
              <a:rect l="0" t="0" r="r" b="b"/>
              <a:pathLst>
                <a:path w="21600" h="20550" extrusionOk="0">
                  <a:moveTo>
                    <a:pt x="21600" y="20550"/>
                  </a:moveTo>
                  <a:cubicBezTo>
                    <a:pt x="19066" y="12737"/>
                    <a:pt x="15928" y="6638"/>
                    <a:pt x="12469" y="3342"/>
                  </a:cubicBezTo>
                  <a:cubicBezTo>
                    <a:pt x="8447" y="-685"/>
                    <a:pt x="4062" y="-1050"/>
                    <a:pt x="0" y="2122"/>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20" name="Google Shape;390;p21"/>
            <p:cNvSpPr/>
            <p:nvPr/>
          </p:nvSpPr>
          <p:spPr>
            <a:xfrm rot="13030973">
              <a:off x="574660" y="581681"/>
              <a:ext cx="253638" cy="305730"/>
            </a:xfrm>
            <a:custGeom>
              <a:avLst/>
              <a:gdLst/>
              <a:ahLst/>
              <a:cxnLst>
                <a:cxn ang="0">
                  <a:pos x="wd2" y="hd2"/>
                </a:cxn>
                <a:cxn ang="5400000">
                  <a:pos x="wd2" y="hd2"/>
                </a:cxn>
                <a:cxn ang="10800000">
                  <a:pos x="wd2" y="hd2"/>
                </a:cxn>
                <a:cxn ang="16200000">
                  <a:pos x="wd2" y="hd2"/>
                </a:cxn>
              </a:cxnLst>
              <a:rect l="0" t="0" r="r" b="b"/>
              <a:pathLst>
                <a:path w="21600" h="21600" extrusionOk="0">
                  <a:moveTo>
                    <a:pt x="12932" y="0"/>
                  </a:moveTo>
                  <a:lnTo>
                    <a:pt x="0" y="13285"/>
                  </a:lnTo>
                  <a:lnTo>
                    <a:pt x="19623" y="21600"/>
                  </a:lnTo>
                  <a:lnTo>
                    <a:pt x="21600" y="19226"/>
                  </a:lnTo>
                  <a:lnTo>
                    <a:pt x="5475" y="12529"/>
                  </a:lnTo>
                  <a:lnTo>
                    <a:pt x="16125" y="1514"/>
                  </a:lnTo>
                  <a:lnTo>
                    <a:pt x="12932" y="0"/>
                  </a:ln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21" name="Google Shape;391;p21"/>
            <p:cNvSpPr/>
            <p:nvPr/>
          </p:nvSpPr>
          <p:spPr>
            <a:xfrm flipH="1">
              <a:off x="175213" y="1481370"/>
              <a:ext cx="370008" cy="47392"/>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22" name="Google Shape;392;p21"/>
            <p:cNvSpPr/>
            <p:nvPr/>
          </p:nvSpPr>
          <p:spPr>
            <a:xfrm flipH="1">
              <a:off x="376239" y="1597964"/>
              <a:ext cx="224076" cy="73696"/>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23" name="Google Shape;393;p21"/>
            <p:cNvSpPr/>
            <p:nvPr/>
          </p:nvSpPr>
          <p:spPr>
            <a:xfrm rot="13030973">
              <a:off x="641752" y="1687861"/>
              <a:ext cx="12710" cy="1344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68" y="14483"/>
                    <a:pt x="12932" y="7117"/>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24" name="Google Shape;394;p21"/>
            <p:cNvSpPr/>
            <p:nvPr/>
          </p:nvSpPr>
          <p:spPr>
            <a:xfrm flipH="1" flipV="1">
              <a:off x="324368" y="1290793"/>
              <a:ext cx="199646" cy="38266"/>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25" name="Google Shape;395;p21"/>
            <p:cNvSpPr/>
            <p:nvPr/>
          </p:nvSpPr>
          <p:spPr>
            <a:xfrm flipH="1" flipV="1">
              <a:off x="449034" y="1158928"/>
              <a:ext cx="120718" cy="7434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grpSp>
      <p:sp>
        <p:nvSpPr>
          <p:cNvPr id="627" name="Title 1"/>
          <p:cNvSpPr txBox="1"/>
          <p:nvPr/>
        </p:nvSpPr>
        <p:spPr>
          <a:xfrm>
            <a:off x="908994" y="596558"/>
            <a:ext cx="8915401" cy="2690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ctr">
            <a:normAutofit/>
          </a:bodyPr>
          <a:lstStyle>
            <a:lvl1pPr algn="ctr" defTabSz="914400">
              <a:lnSpc>
                <a:spcPct val="72000"/>
              </a:lnSpc>
              <a:defRPr sz="6900" cap="all">
                <a:solidFill>
                  <a:srgbClr val="F3681C"/>
                </a:solidFill>
                <a:latin typeface="Tw Cen MT"/>
                <a:ea typeface="Tw Cen MT"/>
                <a:cs typeface="Tw Cen MT"/>
                <a:sym typeface="Tw Cen MT"/>
              </a:defRPr>
            </a:lvl1pPr>
          </a:lstStyle>
          <a:p>
            <a:r>
              <a:t>ADR reporting PROCESS?</a:t>
            </a:r>
          </a:p>
        </p:txBody>
      </p:sp>
      <p:grpSp>
        <p:nvGrpSpPr>
          <p:cNvPr id="648" name="Google Shape;326;p20"/>
          <p:cNvGrpSpPr/>
          <p:nvPr/>
        </p:nvGrpSpPr>
        <p:grpSpPr>
          <a:xfrm>
            <a:off x="4689363" y="3425355"/>
            <a:ext cx="1235720" cy="2198613"/>
            <a:chOff x="-20" y="-1"/>
            <a:chExt cx="1235719" cy="2198612"/>
          </a:xfrm>
        </p:grpSpPr>
        <p:sp>
          <p:nvSpPr>
            <p:cNvPr id="628" name="Google Shape;327;p20"/>
            <p:cNvSpPr/>
            <p:nvPr/>
          </p:nvSpPr>
          <p:spPr>
            <a:xfrm>
              <a:off x="489491" y="1542585"/>
              <a:ext cx="128215" cy="395128"/>
            </a:xfrm>
            <a:custGeom>
              <a:avLst/>
              <a:gdLst/>
              <a:ahLst/>
              <a:cxnLst>
                <a:cxn ang="0">
                  <a:pos x="wd2" y="hd2"/>
                </a:cxn>
                <a:cxn ang="5400000">
                  <a:pos x="wd2" y="hd2"/>
                </a:cxn>
                <a:cxn ang="10800000">
                  <a:pos x="wd2" y="hd2"/>
                </a:cxn>
                <a:cxn ang="16200000">
                  <a:pos x="wd2" y="hd2"/>
                </a:cxn>
              </a:cxnLst>
              <a:rect l="0" t="0" r="r" b="b"/>
              <a:pathLst>
                <a:path w="20750" h="21600" extrusionOk="0">
                  <a:moveTo>
                    <a:pt x="16003" y="0"/>
                  </a:moveTo>
                  <a:cubicBezTo>
                    <a:pt x="13859" y="0"/>
                    <a:pt x="11802" y="506"/>
                    <a:pt x="11340" y="1280"/>
                  </a:cubicBezTo>
                  <a:lnTo>
                    <a:pt x="101" y="19672"/>
                  </a:lnTo>
                  <a:cubicBezTo>
                    <a:pt x="-425" y="20560"/>
                    <a:pt x="1153" y="21391"/>
                    <a:pt x="3614" y="21569"/>
                  </a:cubicBezTo>
                  <a:cubicBezTo>
                    <a:pt x="3932" y="21590"/>
                    <a:pt x="4244" y="21600"/>
                    <a:pt x="4556" y="21600"/>
                  </a:cubicBezTo>
                  <a:cubicBezTo>
                    <a:pt x="6810" y="21600"/>
                    <a:pt x="8769" y="21054"/>
                    <a:pt x="9237" y="20324"/>
                  </a:cubicBezTo>
                  <a:lnTo>
                    <a:pt x="20649" y="1932"/>
                  </a:lnTo>
                  <a:cubicBezTo>
                    <a:pt x="21175" y="1042"/>
                    <a:pt x="19597" y="213"/>
                    <a:pt x="16962" y="35"/>
                  </a:cubicBezTo>
                  <a:cubicBezTo>
                    <a:pt x="16645" y="12"/>
                    <a:pt x="16327" y="0"/>
                    <a:pt x="1600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29" name="Google Shape;328;p20"/>
            <p:cNvSpPr/>
            <p:nvPr/>
          </p:nvSpPr>
          <p:spPr>
            <a:xfrm>
              <a:off x="536789" y="261533"/>
              <a:ext cx="597957" cy="245286"/>
            </a:xfrm>
            <a:custGeom>
              <a:avLst/>
              <a:gdLst/>
              <a:ahLst/>
              <a:cxnLst>
                <a:cxn ang="0">
                  <a:pos x="wd2" y="hd2"/>
                </a:cxn>
                <a:cxn ang="5400000">
                  <a:pos x="wd2" y="hd2"/>
                </a:cxn>
                <a:cxn ang="10800000">
                  <a:pos x="wd2" y="hd2"/>
                </a:cxn>
                <a:cxn ang="16200000">
                  <a:pos x="wd2" y="hd2"/>
                </a:cxn>
              </a:cxnLst>
              <a:rect l="0" t="0" r="r" b="b"/>
              <a:pathLst>
                <a:path w="21600" h="21600" extrusionOk="0">
                  <a:moveTo>
                    <a:pt x="980" y="0"/>
                  </a:moveTo>
                  <a:lnTo>
                    <a:pt x="0" y="11086"/>
                  </a:lnTo>
                  <a:lnTo>
                    <a:pt x="20660" y="21600"/>
                  </a:lnTo>
                  <a:lnTo>
                    <a:pt x="21600" y="10514"/>
                  </a:lnTo>
                  <a:lnTo>
                    <a:pt x="980" y="0"/>
                  </a:lnTo>
                  <a:close/>
                </a:path>
              </a:pathLst>
            </a:custGeom>
            <a:solidFill>
              <a:schemeClr val="accent4"/>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30" name="Google Shape;329;p20"/>
            <p:cNvSpPr/>
            <p:nvPr/>
          </p:nvSpPr>
          <p:spPr>
            <a:xfrm>
              <a:off x="709349" y="68375"/>
              <a:ext cx="350537" cy="167133"/>
            </a:xfrm>
            <a:custGeom>
              <a:avLst/>
              <a:gdLst/>
              <a:ahLst/>
              <a:cxnLst>
                <a:cxn ang="0">
                  <a:pos x="wd2" y="hd2"/>
                </a:cxn>
                <a:cxn ang="5400000">
                  <a:pos x="wd2" y="hd2"/>
                </a:cxn>
                <a:cxn ang="10800000">
                  <a:pos x="wd2" y="hd2"/>
                </a:cxn>
                <a:cxn ang="16200000">
                  <a:pos x="wd2" y="hd2"/>
                </a:cxn>
              </a:cxnLst>
              <a:rect l="0" t="0" r="r" b="b"/>
              <a:pathLst>
                <a:path w="21600" h="21600" extrusionOk="0">
                  <a:moveTo>
                    <a:pt x="1269" y="0"/>
                  </a:moveTo>
                  <a:lnTo>
                    <a:pt x="0" y="12763"/>
                  </a:lnTo>
                  <a:lnTo>
                    <a:pt x="20328" y="21600"/>
                  </a:lnTo>
                  <a:lnTo>
                    <a:pt x="21600" y="8975"/>
                  </a:lnTo>
                  <a:lnTo>
                    <a:pt x="1269" y="0"/>
                  </a:lnTo>
                  <a:close/>
                </a:path>
              </a:pathLst>
            </a:custGeom>
            <a:solidFill>
              <a:schemeClr val="accent4"/>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31" name="Google Shape;330;p20"/>
            <p:cNvSpPr/>
            <p:nvPr/>
          </p:nvSpPr>
          <p:spPr>
            <a:xfrm>
              <a:off x="759261" y="182343"/>
              <a:ext cx="197516" cy="156279"/>
            </a:xfrm>
            <a:custGeom>
              <a:avLst/>
              <a:gdLst/>
              <a:ahLst/>
              <a:cxnLst>
                <a:cxn ang="0">
                  <a:pos x="wd2" y="hd2"/>
                </a:cxn>
                <a:cxn ang="5400000">
                  <a:pos x="wd2" y="hd2"/>
                </a:cxn>
                <a:cxn ang="10800000">
                  <a:pos x="wd2" y="hd2"/>
                </a:cxn>
                <a:cxn ang="16200000">
                  <a:pos x="wd2" y="hd2"/>
                </a:cxn>
              </a:cxnLst>
              <a:rect l="0" t="0" r="r" b="b"/>
              <a:pathLst>
                <a:path w="21600" h="21600" extrusionOk="0">
                  <a:moveTo>
                    <a:pt x="2729" y="0"/>
                  </a:moveTo>
                  <a:lnTo>
                    <a:pt x="0" y="16497"/>
                  </a:lnTo>
                  <a:lnTo>
                    <a:pt x="18871" y="21600"/>
                  </a:lnTo>
                  <a:lnTo>
                    <a:pt x="21600" y="4950"/>
                  </a:lnTo>
                  <a:lnTo>
                    <a:pt x="2729" y="0"/>
                  </a:lnTo>
                  <a:close/>
                </a:path>
              </a:pathLst>
            </a:custGeom>
            <a:solidFill>
              <a:schemeClr val="accent4"/>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32" name="Google Shape;331;p20"/>
            <p:cNvSpPr/>
            <p:nvPr/>
          </p:nvSpPr>
          <p:spPr>
            <a:xfrm>
              <a:off x="382693" y="400456"/>
              <a:ext cx="656544" cy="1137317"/>
            </a:xfrm>
            <a:custGeom>
              <a:avLst/>
              <a:gdLst/>
              <a:ahLst/>
              <a:cxnLst>
                <a:cxn ang="0">
                  <a:pos x="wd2" y="hd2"/>
                </a:cxn>
                <a:cxn ang="5400000">
                  <a:pos x="wd2" y="hd2"/>
                </a:cxn>
                <a:cxn ang="10800000">
                  <a:pos x="wd2" y="hd2"/>
                </a:cxn>
                <a:cxn ang="16200000">
                  <a:pos x="wd2" y="hd2"/>
                </a:cxn>
              </a:cxnLst>
              <a:rect l="0" t="0" r="r" b="b"/>
              <a:pathLst>
                <a:path w="21600" h="21600" extrusionOk="0">
                  <a:moveTo>
                    <a:pt x="7176" y="0"/>
                  </a:moveTo>
                  <a:lnTo>
                    <a:pt x="0" y="19848"/>
                  </a:lnTo>
                  <a:lnTo>
                    <a:pt x="14424" y="21600"/>
                  </a:lnTo>
                  <a:lnTo>
                    <a:pt x="21600" y="1731"/>
                  </a:lnTo>
                  <a:lnTo>
                    <a:pt x="7176" y="0"/>
                  </a:ln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33" name="Google Shape;332;p20"/>
            <p:cNvSpPr/>
            <p:nvPr/>
          </p:nvSpPr>
          <p:spPr>
            <a:xfrm>
              <a:off x="454314" y="576260"/>
              <a:ext cx="499204" cy="884472"/>
            </a:xfrm>
            <a:custGeom>
              <a:avLst/>
              <a:gdLst/>
              <a:ahLst/>
              <a:cxnLst>
                <a:cxn ang="0">
                  <a:pos x="wd2" y="hd2"/>
                </a:cxn>
                <a:cxn ang="5400000">
                  <a:pos x="wd2" y="hd2"/>
                </a:cxn>
                <a:cxn ang="10800000">
                  <a:pos x="wd2" y="hd2"/>
                </a:cxn>
                <a:cxn ang="16200000">
                  <a:pos x="wd2" y="hd2"/>
                </a:cxn>
              </a:cxnLst>
              <a:rect l="0" t="0" r="r" b="b"/>
              <a:pathLst>
                <a:path w="21600" h="21600" extrusionOk="0">
                  <a:moveTo>
                    <a:pt x="7326" y="0"/>
                  </a:moveTo>
                  <a:lnTo>
                    <a:pt x="0" y="19930"/>
                  </a:lnTo>
                  <a:lnTo>
                    <a:pt x="14228" y="21600"/>
                  </a:lnTo>
                  <a:lnTo>
                    <a:pt x="21600" y="1670"/>
                  </a:lnTo>
                  <a:lnTo>
                    <a:pt x="7326" y="0"/>
                  </a:lnTo>
                  <a:close/>
                </a:path>
              </a:pathLst>
            </a:custGeom>
            <a:solidFill>
              <a:schemeClr val="accent4"/>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34" name="Google Shape;333;p20"/>
            <p:cNvSpPr/>
            <p:nvPr/>
          </p:nvSpPr>
          <p:spPr>
            <a:xfrm>
              <a:off x="428059" y="1455324"/>
              <a:ext cx="341972" cy="126396"/>
            </a:xfrm>
            <a:custGeom>
              <a:avLst/>
              <a:gdLst/>
              <a:ahLst/>
              <a:cxnLst>
                <a:cxn ang="0">
                  <a:pos x="wd2" y="hd2"/>
                </a:cxn>
                <a:cxn ang="5400000">
                  <a:pos x="wd2" y="hd2"/>
                </a:cxn>
                <a:cxn ang="10800000">
                  <a:pos x="wd2" y="hd2"/>
                </a:cxn>
                <a:cxn ang="16200000">
                  <a:pos x="wd2" y="hd2"/>
                </a:cxn>
              </a:cxnLst>
              <a:rect l="0" t="0" r="r" b="b"/>
              <a:pathLst>
                <a:path w="20023" h="21600" extrusionOk="0">
                  <a:moveTo>
                    <a:pt x="73" y="0"/>
                  </a:moveTo>
                  <a:cubicBezTo>
                    <a:pt x="73" y="0"/>
                    <a:pt x="-1453" y="13351"/>
                    <a:pt x="9412" y="19843"/>
                  </a:cubicBezTo>
                  <a:cubicBezTo>
                    <a:pt x="11437" y="21094"/>
                    <a:pt x="13076" y="21600"/>
                    <a:pt x="14401" y="21600"/>
                  </a:cubicBezTo>
                  <a:cubicBezTo>
                    <a:pt x="20147" y="21600"/>
                    <a:pt x="20022" y="12051"/>
                    <a:pt x="20022" y="12051"/>
                  </a:cubicBezTo>
                  <a:lnTo>
                    <a:pt x="73" y="0"/>
                  </a:ln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35" name="Google Shape;334;p20"/>
            <p:cNvSpPr/>
            <p:nvPr/>
          </p:nvSpPr>
          <p:spPr>
            <a:xfrm>
              <a:off x="544394" y="672837"/>
              <a:ext cx="222472" cy="4667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36" name="Google Shape;335;p20"/>
            <p:cNvSpPr/>
            <p:nvPr/>
          </p:nvSpPr>
          <p:spPr>
            <a:xfrm>
              <a:off x="508584" y="845393"/>
              <a:ext cx="145425" cy="2932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37" name="Google Shape;336;p20"/>
            <p:cNvSpPr/>
            <p:nvPr/>
          </p:nvSpPr>
          <p:spPr>
            <a:xfrm>
              <a:off x="472773" y="1015771"/>
              <a:ext cx="217045" cy="44531"/>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38" name="Google Shape;337;p20"/>
            <p:cNvSpPr/>
            <p:nvPr/>
          </p:nvSpPr>
          <p:spPr>
            <a:xfrm>
              <a:off x="428251" y="1228499"/>
              <a:ext cx="121577" cy="24966"/>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39" name="Google Shape;338;p20"/>
            <p:cNvSpPr/>
            <p:nvPr/>
          </p:nvSpPr>
          <p:spPr>
            <a:xfrm flipH="1">
              <a:off x="763619" y="709755"/>
              <a:ext cx="138892" cy="664145"/>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40" name="Google Shape;339;p20"/>
            <p:cNvSpPr/>
            <p:nvPr/>
          </p:nvSpPr>
          <p:spPr>
            <a:xfrm flipH="1">
              <a:off x="709349" y="1186155"/>
              <a:ext cx="37998" cy="174739"/>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41" name="Google Shape;340;p20"/>
            <p:cNvSpPr/>
            <p:nvPr/>
          </p:nvSpPr>
          <p:spPr>
            <a:xfrm flipH="1">
              <a:off x="-21" y="1140597"/>
              <a:ext cx="1124421" cy="1058015"/>
            </a:xfrm>
            <a:custGeom>
              <a:avLst/>
              <a:gdLst/>
              <a:ahLst/>
              <a:cxnLst>
                <a:cxn ang="0">
                  <a:pos x="wd2" y="hd2"/>
                </a:cxn>
                <a:cxn ang="5400000">
                  <a:pos x="wd2" y="hd2"/>
                </a:cxn>
                <a:cxn ang="10800000">
                  <a:pos x="wd2" y="hd2"/>
                </a:cxn>
                <a:cxn ang="16200000">
                  <a:pos x="wd2" y="hd2"/>
                </a:cxn>
              </a:cxnLst>
              <a:rect l="0" t="0" r="r" b="b"/>
              <a:pathLst>
                <a:path w="21393" h="21204" extrusionOk="0">
                  <a:moveTo>
                    <a:pt x="0" y="15204"/>
                  </a:moveTo>
                  <a:cubicBezTo>
                    <a:pt x="1528" y="17880"/>
                    <a:pt x="4047" y="19925"/>
                    <a:pt x="6917" y="20773"/>
                  </a:cubicBezTo>
                  <a:cubicBezTo>
                    <a:pt x="9767" y="21600"/>
                    <a:pt x="12947" y="21230"/>
                    <a:pt x="15528" y="19729"/>
                  </a:cubicBezTo>
                  <a:cubicBezTo>
                    <a:pt x="18853" y="17793"/>
                    <a:pt x="21125" y="14030"/>
                    <a:pt x="21372" y="10050"/>
                  </a:cubicBezTo>
                  <a:cubicBezTo>
                    <a:pt x="21600" y="6265"/>
                    <a:pt x="19989" y="2415"/>
                    <a:pt x="17222"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42" name="Google Shape;341;p20"/>
            <p:cNvSpPr/>
            <p:nvPr/>
          </p:nvSpPr>
          <p:spPr>
            <a:xfrm flipH="1">
              <a:off x="1071812" y="1779289"/>
              <a:ext cx="163888" cy="166027"/>
            </a:xfrm>
            <a:custGeom>
              <a:avLst/>
              <a:gdLst/>
              <a:ahLst/>
              <a:cxnLst>
                <a:cxn ang="0">
                  <a:pos x="wd2" y="hd2"/>
                </a:cxn>
                <a:cxn ang="5400000">
                  <a:pos x="wd2" y="hd2"/>
                </a:cxn>
                <a:cxn ang="10800000">
                  <a:pos x="wd2" y="hd2"/>
                </a:cxn>
                <a:cxn ang="16200000">
                  <a:pos x="wd2" y="hd2"/>
                </a:cxn>
              </a:cxnLst>
              <a:rect l="0" t="0" r="r" b="b"/>
              <a:pathLst>
                <a:path w="21600" h="21600" extrusionOk="0">
                  <a:moveTo>
                    <a:pt x="21454" y="0"/>
                  </a:moveTo>
                  <a:lnTo>
                    <a:pt x="0" y="567"/>
                  </a:lnTo>
                  <a:lnTo>
                    <a:pt x="2146" y="21600"/>
                  </a:lnTo>
                  <a:lnTo>
                    <a:pt x="5722" y="21321"/>
                  </a:lnTo>
                  <a:lnTo>
                    <a:pt x="4005" y="3953"/>
                  </a:lnTo>
                  <a:lnTo>
                    <a:pt x="21600" y="3530"/>
                  </a:lnTo>
                  <a:lnTo>
                    <a:pt x="21454" y="0"/>
                  </a:ln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43" name="Google Shape;342;p20"/>
            <p:cNvSpPr/>
            <p:nvPr/>
          </p:nvSpPr>
          <p:spPr>
            <a:xfrm flipH="1">
              <a:off x="846611" y="730391"/>
              <a:ext cx="51028" cy="185591"/>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44" name="Google Shape;343;p20"/>
            <p:cNvSpPr/>
            <p:nvPr/>
          </p:nvSpPr>
          <p:spPr>
            <a:xfrm>
              <a:off x="747855" y="720609"/>
              <a:ext cx="20645" cy="155208"/>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45" name="Google Shape;344;p20"/>
            <p:cNvSpPr/>
            <p:nvPr/>
          </p:nvSpPr>
          <p:spPr>
            <a:xfrm>
              <a:off x="631747" y="793337"/>
              <a:ext cx="45566" cy="87909"/>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46" name="Google Shape;345;p20"/>
            <p:cNvSpPr/>
            <p:nvPr/>
          </p:nvSpPr>
          <p:spPr>
            <a:xfrm flipV="1">
              <a:off x="941012" y="816116"/>
              <a:ext cx="29322" cy="103118"/>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47" name="Google Shape;346;p20"/>
            <p:cNvSpPr/>
            <p:nvPr/>
          </p:nvSpPr>
          <p:spPr>
            <a:xfrm>
              <a:off x="1055531" y="-2"/>
              <a:ext cx="72736" cy="70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94" y="14287"/>
                    <a:pt x="14506" y="7313"/>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grpSp>
      <p:grpSp>
        <p:nvGrpSpPr>
          <p:cNvPr id="658" name="Google Shape;316;p20"/>
          <p:cNvGrpSpPr/>
          <p:nvPr/>
        </p:nvGrpSpPr>
        <p:grpSpPr>
          <a:xfrm>
            <a:off x="1581288" y="3279404"/>
            <a:ext cx="2008674" cy="2476150"/>
            <a:chOff x="0" y="0"/>
            <a:chExt cx="2008672" cy="2476149"/>
          </a:xfrm>
        </p:grpSpPr>
        <p:sp>
          <p:nvSpPr>
            <p:cNvPr id="649" name="Google Shape;317;p20"/>
            <p:cNvSpPr/>
            <p:nvPr/>
          </p:nvSpPr>
          <p:spPr>
            <a:xfrm rot="8648015">
              <a:off x="349009" y="833676"/>
              <a:ext cx="1372244" cy="1370400"/>
            </a:xfrm>
            <a:custGeom>
              <a:avLst/>
              <a:gdLst/>
              <a:ahLst/>
              <a:cxnLst>
                <a:cxn ang="0">
                  <a:pos x="wd2" y="hd2"/>
                </a:cxn>
                <a:cxn ang="5400000">
                  <a:pos x="wd2" y="hd2"/>
                </a:cxn>
                <a:cxn ang="10800000">
                  <a:pos x="wd2" y="hd2"/>
                </a:cxn>
                <a:cxn ang="16200000">
                  <a:pos x="wd2" y="hd2"/>
                </a:cxn>
              </a:cxnLst>
              <a:rect l="0" t="0" r="r" b="b"/>
              <a:pathLst>
                <a:path w="21600" h="21600" extrusionOk="0">
                  <a:moveTo>
                    <a:pt x="10785" y="0"/>
                  </a:moveTo>
                  <a:cubicBezTo>
                    <a:pt x="4820" y="0"/>
                    <a:pt x="0" y="4826"/>
                    <a:pt x="0" y="10800"/>
                  </a:cubicBezTo>
                  <a:cubicBezTo>
                    <a:pt x="0" y="16774"/>
                    <a:pt x="4820" y="21600"/>
                    <a:pt x="10785" y="21600"/>
                  </a:cubicBezTo>
                  <a:cubicBezTo>
                    <a:pt x="16750" y="21600"/>
                    <a:pt x="21600" y="16774"/>
                    <a:pt x="21600" y="10800"/>
                  </a:cubicBezTo>
                  <a:cubicBezTo>
                    <a:pt x="21600" y="4826"/>
                    <a:pt x="16750" y="0"/>
                    <a:pt x="10785" y="0"/>
                  </a:cubicBezTo>
                  <a:close/>
                </a:path>
              </a:pathLst>
            </a:custGeom>
            <a:solidFill>
              <a:srgbClr val="00AEB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50" name="Google Shape;318;p20"/>
            <p:cNvSpPr/>
            <p:nvPr/>
          </p:nvSpPr>
          <p:spPr>
            <a:xfrm flipH="1">
              <a:off x="986559" y="970810"/>
              <a:ext cx="70517" cy="1145297"/>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651" name="Google Shape;319;p20"/>
            <p:cNvSpPr/>
            <p:nvPr/>
          </p:nvSpPr>
          <p:spPr>
            <a:xfrm rot="8648015">
              <a:off x="782377" y="1013236"/>
              <a:ext cx="861609" cy="992400"/>
            </a:xfrm>
            <a:custGeom>
              <a:avLst/>
              <a:gdLst/>
              <a:ahLst/>
              <a:cxnLst>
                <a:cxn ang="0">
                  <a:pos x="wd2" y="hd2"/>
                </a:cxn>
                <a:cxn ang="5400000">
                  <a:pos x="wd2" y="hd2"/>
                </a:cxn>
                <a:cxn ang="10800000">
                  <a:pos x="wd2" y="hd2"/>
                </a:cxn>
                <a:cxn ang="16200000">
                  <a:pos x="wd2" y="hd2"/>
                </a:cxn>
              </a:cxnLst>
              <a:rect l="0" t="0" r="r" b="b"/>
              <a:pathLst>
                <a:path w="20990" h="21102" extrusionOk="0">
                  <a:moveTo>
                    <a:pt x="2755" y="21102"/>
                  </a:moveTo>
                  <a:cubicBezTo>
                    <a:pt x="253" y="18005"/>
                    <a:pt x="-610" y="13915"/>
                    <a:pt x="436" y="10182"/>
                  </a:cubicBezTo>
                  <a:cubicBezTo>
                    <a:pt x="1481" y="6490"/>
                    <a:pt x="4391" y="3234"/>
                    <a:pt x="8302" y="1488"/>
                  </a:cubicBezTo>
                  <a:cubicBezTo>
                    <a:pt x="12168" y="-260"/>
                    <a:pt x="16943" y="-498"/>
                    <a:pt x="20990" y="931"/>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52" name="Google Shape;320;p20"/>
            <p:cNvSpPr/>
            <p:nvPr/>
          </p:nvSpPr>
          <p:spPr>
            <a:xfrm rot="8648015">
              <a:off x="646484" y="135352"/>
              <a:ext cx="595562" cy="4125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869" y="19159"/>
                    <a:pt x="16926" y="11046"/>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53" name="Google Shape;321;p20"/>
            <p:cNvSpPr/>
            <p:nvPr/>
          </p:nvSpPr>
          <p:spPr>
            <a:xfrm rot="8648015">
              <a:off x="680867" y="410177"/>
              <a:ext cx="317381" cy="283780"/>
            </a:xfrm>
            <a:custGeom>
              <a:avLst/>
              <a:gdLst/>
              <a:ahLst/>
              <a:cxnLst>
                <a:cxn ang="0">
                  <a:pos x="wd2" y="hd2"/>
                </a:cxn>
                <a:cxn ang="5400000">
                  <a:pos x="wd2" y="hd2"/>
                </a:cxn>
                <a:cxn ang="10800000">
                  <a:pos x="wd2" y="hd2"/>
                </a:cxn>
                <a:cxn ang="16200000">
                  <a:pos x="wd2" y="hd2"/>
                </a:cxn>
              </a:cxnLst>
              <a:rect l="0" t="0" r="r" b="b"/>
              <a:pathLst>
                <a:path w="21600" h="21600" extrusionOk="0">
                  <a:moveTo>
                    <a:pt x="18553" y="0"/>
                  </a:moveTo>
                  <a:lnTo>
                    <a:pt x="0" y="4830"/>
                  </a:lnTo>
                  <a:lnTo>
                    <a:pt x="765" y="8238"/>
                  </a:lnTo>
                  <a:lnTo>
                    <a:pt x="16011" y="4259"/>
                  </a:lnTo>
                  <a:lnTo>
                    <a:pt x="18427" y="21600"/>
                  </a:lnTo>
                  <a:lnTo>
                    <a:pt x="21600" y="21030"/>
                  </a:lnTo>
                  <a:lnTo>
                    <a:pt x="18553" y="0"/>
                  </a:ln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54" name="Google Shape;322;p20"/>
            <p:cNvSpPr/>
            <p:nvPr/>
          </p:nvSpPr>
          <p:spPr>
            <a:xfrm rot="8648015">
              <a:off x="58651" y="1141092"/>
              <a:ext cx="431318" cy="339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071" y="18398"/>
                    <a:pt x="17112" y="10445"/>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55" name="Google Shape;323;p20"/>
            <p:cNvSpPr/>
            <p:nvPr/>
          </p:nvSpPr>
          <p:spPr>
            <a:xfrm rot="8648015">
              <a:off x="29016" y="1206994"/>
              <a:ext cx="196071" cy="1512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229" y="16529"/>
                    <a:pt x="15632" y="9063"/>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56" name="Google Shape;324;p20"/>
            <p:cNvSpPr/>
            <p:nvPr/>
          </p:nvSpPr>
          <p:spPr>
            <a:xfrm rot="8648015">
              <a:off x="1666272" y="1088749"/>
              <a:ext cx="196080" cy="455578"/>
            </a:xfrm>
            <a:custGeom>
              <a:avLst/>
              <a:gdLst/>
              <a:ahLst/>
              <a:cxnLst>
                <a:cxn ang="0">
                  <a:pos x="wd2" y="hd2"/>
                </a:cxn>
                <a:cxn ang="5400000">
                  <a:pos x="wd2" y="hd2"/>
                </a:cxn>
                <a:cxn ang="10800000">
                  <a:pos x="wd2" y="hd2"/>
                </a:cxn>
                <a:cxn ang="16200000">
                  <a:pos x="wd2" y="hd2"/>
                </a:cxn>
              </a:cxnLst>
              <a:rect l="0" t="0" r="r" b="b"/>
              <a:pathLst>
                <a:path w="21403" h="21600" extrusionOk="0">
                  <a:moveTo>
                    <a:pt x="4" y="21600"/>
                  </a:moveTo>
                  <a:cubicBezTo>
                    <a:pt x="-197" y="13545"/>
                    <a:pt x="7747" y="5577"/>
                    <a:pt x="21403"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657" name="Google Shape;325;p20"/>
            <p:cNvSpPr/>
            <p:nvPr/>
          </p:nvSpPr>
          <p:spPr>
            <a:xfrm rot="8648015">
              <a:off x="1839270" y="1218248"/>
              <a:ext cx="119476" cy="2090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387" y="13694"/>
                    <a:pt x="11816" y="6365"/>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grpSp>
      <p:grpSp>
        <p:nvGrpSpPr>
          <p:cNvPr id="662" name="Group"/>
          <p:cNvGrpSpPr/>
          <p:nvPr/>
        </p:nvGrpSpPr>
        <p:grpSpPr>
          <a:xfrm>
            <a:off x="9945973" y="-454019"/>
            <a:ext cx="2590078" cy="7312023"/>
            <a:chOff x="0" y="-1"/>
            <a:chExt cx="2590076" cy="7312020"/>
          </a:xfrm>
        </p:grpSpPr>
        <p:sp>
          <p:nvSpPr>
            <p:cNvPr id="659" name="Rectangle"/>
            <p:cNvSpPr/>
            <p:nvPr/>
          </p:nvSpPr>
          <p:spPr>
            <a:xfrm>
              <a:off x="346813" y="395259"/>
              <a:ext cx="1929957" cy="6916761"/>
            </a:xfrm>
            <a:prstGeom prst="rect">
              <a:avLst/>
            </a:prstGeom>
            <a:solidFill>
              <a:srgbClr val="F3681C"/>
            </a:solidFill>
            <a:ln w="12700" cap="flat">
              <a:noFill/>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660" name="Title 1"/>
            <p:cNvSpPr txBox="1"/>
            <p:nvPr/>
          </p:nvSpPr>
          <p:spPr>
            <a:xfrm>
              <a:off x="-1" y="-2"/>
              <a:ext cx="2590078" cy="4253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lvl1pPr algn="ctr" defTabSz="354785">
                <a:lnSpc>
                  <a:spcPct val="90000"/>
                </a:lnSpc>
                <a:defRPr sz="23900" b="1" cap="all">
                  <a:solidFill>
                    <a:srgbClr val="FFFFFF"/>
                  </a:solidFill>
                  <a:latin typeface="Avenir Next Regular"/>
                  <a:ea typeface="Avenir Next Regular"/>
                  <a:cs typeface="Avenir Next Regular"/>
                  <a:sym typeface="Avenir Next Regular"/>
                </a:defRPr>
              </a:lvl1pPr>
            </a:lstStyle>
            <a:p>
              <a:r>
                <a:t>?</a:t>
              </a:r>
            </a:p>
          </p:txBody>
        </p:sp>
        <p:sp>
          <p:nvSpPr>
            <p:cNvPr id="661" name="HOW…"/>
            <p:cNvSpPr txBox="1"/>
            <p:nvPr/>
          </p:nvSpPr>
          <p:spPr>
            <a:xfrm>
              <a:off x="620495" y="3353550"/>
              <a:ext cx="1360811" cy="30060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p>
              <a:pPr algn="ctr" defTabSz="1244600">
                <a:lnSpc>
                  <a:spcPct val="90000"/>
                </a:lnSpc>
                <a:spcBef>
                  <a:spcPts val="1100"/>
                </a:spcBef>
                <a:defRPr sz="2800">
                  <a:solidFill>
                    <a:srgbClr val="FFFFFF"/>
                  </a:solidFill>
                  <a:latin typeface="Tw Cen MT"/>
                  <a:ea typeface="Tw Cen MT"/>
                  <a:cs typeface="Tw Cen MT"/>
                  <a:sym typeface="Tw Cen MT"/>
                </a:defRPr>
              </a:pPr>
              <a:r>
                <a:t>WHAT</a:t>
              </a:r>
            </a:p>
            <a:p>
              <a:pPr algn="ctr" defTabSz="1244600">
                <a:lnSpc>
                  <a:spcPct val="90000"/>
                </a:lnSpc>
                <a:spcBef>
                  <a:spcPts val="1100"/>
                </a:spcBef>
                <a:defRPr sz="2800">
                  <a:solidFill>
                    <a:srgbClr val="FFFFFF"/>
                  </a:solidFill>
                  <a:latin typeface="Tw Cen MT"/>
                  <a:ea typeface="Tw Cen MT"/>
                  <a:cs typeface="Tw Cen MT"/>
                  <a:sym typeface="Tw Cen MT"/>
                </a:defRPr>
              </a:pPr>
              <a:r>
                <a:t>HOW</a:t>
              </a:r>
            </a:p>
            <a:p>
              <a:pPr algn="ctr" defTabSz="1244600">
                <a:lnSpc>
                  <a:spcPct val="90000"/>
                </a:lnSpc>
                <a:spcBef>
                  <a:spcPts val="1100"/>
                </a:spcBef>
                <a:defRPr sz="2800">
                  <a:solidFill>
                    <a:srgbClr val="FFFFFF"/>
                  </a:solidFill>
                  <a:latin typeface="Tw Cen MT"/>
                  <a:ea typeface="Tw Cen MT"/>
                  <a:cs typeface="Tw Cen MT"/>
                  <a:sym typeface="Tw Cen MT"/>
                </a:defRPr>
              </a:pPr>
              <a:r>
                <a:t>WHO</a:t>
              </a:r>
            </a:p>
            <a:p>
              <a:pPr algn="ctr" defTabSz="1244600">
                <a:lnSpc>
                  <a:spcPct val="90000"/>
                </a:lnSpc>
                <a:spcBef>
                  <a:spcPts val="1100"/>
                </a:spcBef>
                <a:defRPr sz="2800">
                  <a:solidFill>
                    <a:srgbClr val="FFFFFF"/>
                  </a:solidFill>
                  <a:latin typeface="Tw Cen MT"/>
                  <a:ea typeface="Tw Cen MT"/>
                  <a:cs typeface="Tw Cen MT"/>
                  <a:sym typeface="Tw Cen MT"/>
                </a:defRPr>
              </a:pPr>
              <a:r>
                <a:t>WHEN</a:t>
              </a:r>
            </a:p>
            <a:p>
              <a:pPr algn="ctr" defTabSz="1244600">
                <a:lnSpc>
                  <a:spcPct val="90000"/>
                </a:lnSpc>
                <a:spcBef>
                  <a:spcPts val="1100"/>
                </a:spcBef>
                <a:defRPr sz="2800">
                  <a:solidFill>
                    <a:srgbClr val="FFFFFF"/>
                  </a:solidFill>
                  <a:latin typeface="Tw Cen MT"/>
                  <a:ea typeface="Tw Cen MT"/>
                  <a:cs typeface="Tw Cen MT"/>
                  <a:sym typeface="Tw Cen MT"/>
                </a:defRPr>
              </a:pPr>
              <a:r>
                <a:t>WHY</a:t>
              </a:r>
            </a:p>
            <a:p>
              <a:pPr algn="ctr" defTabSz="1244600">
                <a:lnSpc>
                  <a:spcPct val="90000"/>
                </a:lnSpc>
                <a:spcBef>
                  <a:spcPts val="1100"/>
                </a:spcBef>
                <a:defRPr sz="2800">
                  <a:solidFill>
                    <a:srgbClr val="FFFFFF"/>
                  </a:solidFill>
                  <a:latin typeface="Tw Cen MT"/>
                  <a:ea typeface="Tw Cen MT"/>
                  <a:cs typeface="Tw Cen MT"/>
                  <a:sym typeface="Tw Cen MT"/>
                </a:defRPr>
              </a:pPr>
              <a:r>
                <a:t>W</a:t>
              </a:r>
              <a:r>
                <a:rPr b="1"/>
                <a:t>H</a:t>
              </a:r>
              <a:r>
                <a:t>ERE</a:t>
              </a:r>
            </a:p>
          </p:txBody>
        </p:sp>
      </p:grpSp>
      <p:sp>
        <p:nvSpPr>
          <p:cNvPr id="663"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Title 1"/>
          <p:cNvSpPr txBox="1">
            <a:spLocks noGrp="1"/>
          </p:cNvSpPr>
          <p:nvPr>
            <p:ph type="title"/>
          </p:nvPr>
        </p:nvSpPr>
        <p:spPr>
          <a:xfrm>
            <a:off x="164779" y="1580358"/>
            <a:ext cx="2465223" cy="3265962"/>
          </a:xfrm>
          <a:prstGeom prst="rect">
            <a:avLst/>
          </a:prstGeom>
        </p:spPr>
        <p:txBody>
          <a:bodyPr/>
          <a:lstStyle/>
          <a:p>
            <a:pPr defTabSz="786383">
              <a:defRPr sz="4100" cap="none">
                <a:solidFill>
                  <a:srgbClr val="F3681C"/>
                </a:solidFill>
              </a:defRPr>
            </a:pPr>
            <a:r>
              <a:t>The </a:t>
            </a:r>
            <a:br/>
            <a:r>
              <a:rPr b="1"/>
              <a:t>WHO</a:t>
            </a:r>
            <a:r>
              <a:t> defined these as serious events: </a:t>
            </a:r>
          </a:p>
        </p:txBody>
      </p:sp>
      <p:sp>
        <p:nvSpPr>
          <p:cNvPr id="666" name="Shape"/>
          <p:cNvSpPr/>
          <p:nvPr/>
        </p:nvSpPr>
        <p:spPr>
          <a:xfrm>
            <a:off x="2060254" y="-109524"/>
            <a:ext cx="1486332" cy="7077049"/>
          </a:xfrm>
          <a:custGeom>
            <a:avLst/>
            <a:gdLst/>
            <a:ahLst/>
            <a:cxnLst>
              <a:cxn ang="0">
                <a:pos x="wd2" y="hd2"/>
              </a:cxn>
              <a:cxn ang="5400000">
                <a:pos x="wd2" y="hd2"/>
              </a:cxn>
              <a:cxn ang="10800000">
                <a:pos x="wd2" y="hd2"/>
              </a:cxn>
              <a:cxn ang="16200000">
                <a:pos x="wd2" y="hd2"/>
              </a:cxn>
            </a:cxnLst>
            <a:rect l="0" t="0" r="r" b="b"/>
            <a:pathLst>
              <a:path w="16257" h="21600" extrusionOk="0">
                <a:moveTo>
                  <a:pt x="226" y="0"/>
                </a:moveTo>
                <a:cubicBezTo>
                  <a:pt x="21600" y="5965"/>
                  <a:pt x="21600" y="15635"/>
                  <a:pt x="226" y="21600"/>
                </a:cubicBezTo>
                <a:lnTo>
                  <a:pt x="0" y="21537"/>
                </a:lnTo>
                <a:cubicBezTo>
                  <a:pt x="21249" y="15607"/>
                  <a:pt x="21249" y="5993"/>
                  <a:pt x="0" y="63"/>
                </a:cubicBezTo>
                <a:close/>
              </a:path>
            </a:pathLst>
          </a:custGeom>
          <a:ln w="15875">
            <a:solidFill>
              <a:srgbClr val="F3681C"/>
            </a:solidFill>
          </a:ln>
        </p:spPr>
        <p:txBody>
          <a:bodyPr lIns="45718" tIns="45718" rIns="45718" bIns="45718"/>
          <a:lstStyle/>
          <a:p>
            <a:pPr defTabSz="914400">
              <a:lnSpc>
                <a:spcPct val="120000"/>
              </a:lnSpc>
              <a:spcBef>
                <a:spcPts val="1000"/>
              </a:spcBef>
              <a:defRPr sz="2000" cap="all">
                <a:latin typeface="Tw Cen MT"/>
                <a:ea typeface="Tw Cen MT"/>
                <a:cs typeface="Tw Cen MT"/>
                <a:sym typeface="Tw Cen MT"/>
              </a:defRPr>
            </a:pPr>
            <a:endParaRPr/>
          </a:p>
        </p:txBody>
      </p:sp>
      <p:sp>
        <p:nvSpPr>
          <p:cNvPr id="667" name="To create awareness around the importance of reporting suspected ADRs"/>
          <p:cNvSpPr txBox="1"/>
          <p:nvPr/>
        </p:nvSpPr>
        <p:spPr>
          <a:xfrm>
            <a:off x="3912387" y="1872399"/>
            <a:ext cx="6210514" cy="890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118" tIns="71118" rIns="71118" bIns="71118" anchor="ctr">
            <a:spAutoFit/>
          </a:bodyPr>
          <a:lstStyle>
            <a:lvl1pPr defTabSz="1244600">
              <a:lnSpc>
                <a:spcPct val="90000"/>
              </a:lnSpc>
              <a:spcBef>
                <a:spcPts val="1100"/>
              </a:spcBef>
              <a:defRPr sz="2800">
                <a:solidFill>
                  <a:srgbClr val="344160"/>
                </a:solidFill>
                <a:latin typeface="Tw Cen MT"/>
                <a:ea typeface="Tw Cen MT"/>
                <a:cs typeface="Tw Cen MT"/>
                <a:sym typeface="Tw Cen MT"/>
              </a:defRPr>
            </a:lvl1pPr>
          </a:lstStyle>
          <a:p>
            <a:r>
              <a:t>Hospitalisation  or prolonged hospitalisation</a:t>
            </a:r>
          </a:p>
        </p:txBody>
      </p:sp>
      <p:grpSp>
        <p:nvGrpSpPr>
          <p:cNvPr id="670" name="Group"/>
          <p:cNvGrpSpPr/>
          <p:nvPr/>
        </p:nvGrpSpPr>
        <p:grpSpPr>
          <a:xfrm>
            <a:off x="9554112" y="-287830"/>
            <a:ext cx="3407303" cy="7145835"/>
            <a:chOff x="-1" y="-1"/>
            <a:chExt cx="3407302" cy="7145833"/>
          </a:xfrm>
        </p:grpSpPr>
        <p:sp>
          <p:nvSpPr>
            <p:cNvPr id="668" name="Rectangle"/>
            <p:cNvSpPr/>
            <p:nvPr/>
          </p:nvSpPr>
          <p:spPr>
            <a:xfrm>
              <a:off x="738671" y="229072"/>
              <a:ext cx="1929958" cy="6916761"/>
            </a:xfrm>
            <a:prstGeom prst="rect">
              <a:avLst/>
            </a:prstGeom>
            <a:solidFill>
              <a:srgbClr val="F3681C"/>
            </a:solidFill>
            <a:ln w="12700" cap="flat">
              <a:noFill/>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669" name="Title 1"/>
            <p:cNvSpPr txBox="1"/>
            <p:nvPr/>
          </p:nvSpPr>
          <p:spPr>
            <a:xfrm>
              <a:off x="-2" y="-2"/>
              <a:ext cx="3407304" cy="7077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p>
              <a:pPr algn="ctr" defTabSz="354785">
                <a:lnSpc>
                  <a:spcPct val="90000"/>
                </a:lnSpc>
                <a:defRPr sz="3600" b="1" cap="all">
                  <a:solidFill>
                    <a:srgbClr val="FFFFFF"/>
                  </a:solidFill>
                  <a:latin typeface="Tw Cen MT"/>
                  <a:ea typeface="Tw Cen MT"/>
                  <a:cs typeface="Tw Cen MT"/>
                  <a:sym typeface="Tw Cen MT"/>
                </a:defRPr>
              </a:pPr>
              <a:r>
                <a:t>What </a:t>
              </a:r>
            </a:p>
            <a:p>
              <a:pPr algn="ctr" defTabSz="354785">
                <a:lnSpc>
                  <a:spcPct val="90000"/>
                </a:lnSpc>
                <a:defRPr sz="3600" b="1" cap="all">
                  <a:solidFill>
                    <a:srgbClr val="FFFFFF"/>
                  </a:solidFill>
                  <a:latin typeface="Tw Cen MT"/>
                  <a:ea typeface="Tw Cen MT"/>
                  <a:cs typeface="Tw Cen MT"/>
                  <a:sym typeface="Tw Cen MT"/>
                </a:defRPr>
              </a:pPr>
              <a:r>
                <a:t>is a </a:t>
              </a:r>
              <a:br/>
              <a:r>
                <a:t>serious</a:t>
              </a:r>
              <a:br/>
              <a:r>
                <a:t> event ?</a:t>
              </a:r>
              <a:br/>
              <a:endParaRPr/>
            </a:p>
          </p:txBody>
        </p:sp>
      </p:grpSp>
      <p:grpSp>
        <p:nvGrpSpPr>
          <p:cNvPr id="673" name="Group"/>
          <p:cNvGrpSpPr/>
          <p:nvPr/>
        </p:nvGrpSpPr>
        <p:grpSpPr>
          <a:xfrm>
            <a:off x="2576583" y="680109"/>
            <a:ext cx="6068748" cy="938001"/>
            <a:chOff x="0" y="0"/>
            <a:chExt cx="6068746" cy="938000"/>
          </a:xfrm>
        </p:grpSpPr>
        <p:sp>
          <p:nvSpPr>
            <p:cNvPr id="671" name="What is an ADR?"/>
            <p:cNvSpPr/>
            <p:nvPr/>
          </p:nvSpPr>
          <p:spPr>
            <a:xfrm>
              <a:off x="1068077" y="586940"/>
              <a:ext cx="500067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lvl1pPr defTabSz="1244600">
                <a:lnSpc>
                  <a:spcPct val="90000"/>
                </a:lnSpc>
                <a:spcBef>
                  <a:spcPts val="1100"/>
                </a:spcBef>
                <a:defRPr sz="2800">
                  <a:solidFill>
                    <a:srgbClr val="344160"/>
                  </a:solidFill>
                  <a:latin typeface="Tw Cen MT"/>
                  <a:ea typeface="Tw Cen MT"/>
                  <a:cs typeface="Tw Cen MT"/>
                  <a:sym typeface="Tw Cen MT"/>
                </a:defRPr>
              </a:lvl1pPr>
            </a:lstStyle>
            <a:p>
              <a:r>
                <a:t>Death </a:t>
              </a:r>
            </a:p>
          </p:txBody>
        </p:sp>
        <p:sp>
          <p:nvSpPr>
            <p:cNvPr id="672" name="Circle"/>
            <p:cNvSpPr/>
            <p:nvPr/>
          </p:nvSpPr>
          <p:spPr>
            <a:xfrm>
              <a:off x="0" y="0"/>
              <a:ext cx="936844" cy="938001"/>
            </a:xfrm>
            <a:prstGeom prst="ellipse">
              <a:avLst/>
            </a:prstGeom>
            <a:solidFill>
              <a:srgbClr val="FFFFFF"/>
            </a:solidFill>
            <a:ln w="25400"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grpSp>
      <p:grpSp>
        <p:nvGrpSpPr>
          <p:cNvPr id="676" name="Group"/>
          <p:cNvGrpSpPr/>
          <p:nvPr/>
        </p:nvGrpSpPr>
        <p:grpSpPr>
          <a:xfrm>
            <a:off x="3033352" y="3039012"/>
            <a:ext cx="6957454" cy="939765"/>
            <a:chOff x="0" y="-1"/>
            <a:chExt cx="6957453" cy="939764"/>
          </a:xfrm>
        </p:grpSpPr>
        <p:sp>
          <p:nvSpPr>
            <p:cNvPr id="674" name="To equip CHWs with knowledge and skills to recognise a suspected ADR"/>
            <p:cNvSpPr txBox="1"/>
            <p:nvPr/>
          </p:nvSpPr>
          <p:spPr>
            <a:xfrm>
              <a:off x="1011125" y="226985"/>
              <a:ext cx="5946328" cy="535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lvl1pPr defTabSz="1244600">
                <a:lnSpc>
                  <a:spcPct val="90000"/>
                </a:lnSpc>
                <a:spcBef>
                  <a:spcPts val="1100"/>
                </a:spcBef>
                <a:defRPr sz="2800">
                  <a:solidFill>
                    <a:srgbClr val="344160"/>
                  </a:solidFill>
                  <a:latin typeface="Tw Cen MT"/>
                  <a:ea typeface="Tw Cen MT"/>
                  <a:cs typeface="Tw Cen MT"/>
                  <a:sym typeface="Tw Cen MT"/>
                </a:defRPr>
              </a:lvl1pPr>
            </a:lstStyle>
            <a:p>
              <a:r>
                <a:t>Birth defects</a:t>
              </a:r>
            </a:p>
          </p:txBody>
        </p:sp>
        <p:sp>
          <p:nvSpPr>
            <p:cNvPr id="675" name="Circle"/>
            <p:cNvSpPr/>
            <p:nvPr/>
          </p:nvSpPr>
          <p:spPr>
            <a:xfrm>
              <a:off x="-1" y="-2"/>
              <a:ext cx="939759" cy="939766"/>
            </a:xfrm>
            <a:prstGeom prst="ellipse">
              <a:avLst/>
            </a:prstGeom>
            <a:solidFill>
              <a:srgbClr val="FFFFFF"/>
            </a:solidFill>
            <a:ln w="25400"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grpSp>
      <p:grpSp>
        <p:nvGrpSpPr>
          <p:cNvPr id="679" name="Group"/>
          <p:cNvGrpSpPr/>
          <p:nvPr/>
        </p:nvGrpSpPr>
        <p:grpSpPr>
          <a:xfrm>
            <a:off x="2962740" y="4159743"/>
            <a:ext cx="6895616" cy="939765"/>
            <a:chOff x="-1" y="-1"/>
            <a:chExt cx="6895615" cy="939764"/>
          </a:xfrm>
        </p:grpSpPr>
        <p:sp>
          <p:nvSpPr>
            <p:cNvPr id="677" name="To provide pointers on how to identify/recognise a suspected ADR"/>
            <p:cNvSpPr txBox="1"/>
            <p:nvPr/>
          </p:nvSpPr>
          <p:spPr>
            <a:xfrm>
              <a:off x="949289" y="225747"/>
              <a:ext cx="5946326" cy="535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lvl1pPr defTabSz="1244600">
                <a:lnSpc>
                  <a:spcPct val="90000"/>
                </a:lnSpc>
                <a:spcBef>
                  <a:spcPts val="1100"/>
                </a:spcBef>
                <a:defRPr sz="2800">
                  <a:solidFill>
                    <a:srgbClr val="344160"/>
                  </a:solidFill>
                  <a:latin typeface="Tw Cen MT"/>
                  <a:ea typeface="Tw Cen MT"/>
                  <a:cs typeface="Tw Cen MT"/>
                  <a:sym typeface="Tw Cen MT"/>
                </a:defRPr>
              </a:lvl1pPr>
            </a:lstStyle>
            <a:p>
              <a:r>
                <a:t>Any life-threatening event</a:t>
              </a:r>
            </a:p>
          </p:txBody>
        </p:sp>
        <p:sp>
          <p:nvSpPr>
            <p:cNvPr id="678" name="Circle"/>
            <p:cNvSpPr/>
            <p:nvPr/>
          </p:nvSpPr>
          <p:spPr>
            <a:xfrm>
              <a:off x="-2" y="-2"/>
              <a:ext cx="939760" cy="939766"/>
            </a:xfrm>
            <a:prstGeom prst="ellipse">
              <a:avLst/>
            </a:prstGeom>
            <a:solidFill>
              <a:srgbClr val="FFFFFF"/>
            </a:solidFill>
            <a:ln w="25400"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grpSp>
      <p:grpSp>
        <p:nvGrpSpPr>
          <p:cNvPr id="682" name="Group"/>
          <p:cNvGrpSpPr/>
          <p:nvPr/>
        </p:nvGrpSpPr>
        <p:grpSpPr>
          <a:xfrm>
            <a:off x="2559236" y="5332892"/>
            <a:ext cx="6187473" cy="939763"/>
            <a:chOff x="0" y="-1"/>
            <a:chExt cx="6187471" cy="939762"/>
          </a:xfrm>
        </p:grpSpPr>
        <p:sp>
          <p:nvSpPr>
            <p:cNvPr id="680" name="To enable CHW to refer a patient with a suspected ADR"/>
            <p:cNvSpPr txBox="1"/>
            <p:nvPr/>
          </p:nvSpPr>
          <p:spPr>
            <a:xfrm>
              <a:off x="1051925" y="224674"/>
              <a:ext cx="5135546" cy="535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lvl1pPr defTabSz="1244600">
                <a:lnSpc>
                  <a:spcPct val="90000"/>
                </a:lnSpc>
                <a:spcBef>
                  <a:spcPts val="1100"/>
                </a:spcBef>
                <a:defRPr sz="2800">
                  <a:solidFill>
                    <a:srgbClr val="344160"/>
                  </a:solidFill>
                  <a:latin typeface="Tw Cen MT"/>
                  <a:ea typeface="Tw Cen MT"/>
                  <a:cs typeface="Tw Cen MT"/>
                  <a:sym typeface="Tw Cen MT"/>
                </a:defRPr>
              </a:lvl1pPr>
            </a:lstStyle>
            <a:p>
              <a:r>
                <a:t>Disability or incapacitation </a:t>
              </a:r>
            </a:p>
          </p:txBody>
        </p:sp>
        <p:sp>
          <p:nvSpPr>
            <p:cNvPr id="681" name="Circle"/>
            <p:cNvSpPr/>
            <p:nvPr/>
          </p:nvSpPr>
          <p:spPr>
            <a:xfrm>
              <a:off x="-1" y="-2"/>
              <a:ext cx="939759" cy="939763"/>
            </a:xfrm>
            <a:prstGeom prst="ellipse">
              <a:avLst/>
            </a:prstGeom>
            <a:solidFill>
              <a:srgbClr val="FFFFFF"/>
            </a:solidFill>
            <a:ln w="25400"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grpSp>
      <p:pic>
        <p:nvPicPr>
          <p:cNvPr id="683" name="Picture 2" descr="Picture 2"/>
          <p:cNvPicPr>
            <a:picLocks noChangeAspect="1"/>
          </p:cNvPicPr>
          <p:nvPr/>
        </p:nvPicPr>
        <p:blipFill>
          <a:blip r:embed="rId2"/>
          <a:stretch>
            <a:fillRect/>
          </a:stretch>
        </p:blipFill>
        <p:spPr>
          <a:xfrm>
            <a:off x="2796663" y="848183"/>
            <a:ext cx="512590" cy="621387"/>
          </a:xfrm>
          <a:prstGeom prst="rect">
            <a:avLst/>
          </a:prstGeom>
          <a:ln w="12700">
            <a:miter lim="400000"/>
          </a:ln>
          <a:effectLst>
            <a:outerShdw blurRad="50800" dist="50800" dir="5400000" rotWithShape="0">
              <a:srgbClr val="82C8F5"/>
            </a:outerShdw>
          </a:effectLst>
        </p:spPr>
      </p:pic>
      <p:sp>
        <p:nvSpPr>
          <p:cNvPr id="684" name="Circle"/>
          <p:cNvSpPr/>
          <p:nvPr/>
        </p:nvSpPr>
        <p:spPr>
          <a:xfrm>
            <a:off x="2904519" y="1862844"/>
            <a:ext cx="939759" cy="943151"/>
          </a:xfrm>
          <a:prstGeom prst="ellipse">
            <a:avLst/>
          </a:prstGeom>
          <a:solidFill>
            <a:srgbClr val="FFFFFF"/>
          </a:solidFill>
          <a:ln w="25400">
            <a:solidFill>
              <a:srgbClr val="00AEBF"/>
            </a:solidFill>
          </a:ln>
        </p:spPr>
        <p:txBody>
          <a:bodyPr lIns="45718" tIns="45718" rIns="45718" bIns="45718"/>
          <a:lstStyle/>
          <a:p>
            <a:pPr defTabSz="914400">
              <a:lnSpc>
                <a:spcPct val="120000"/>
              </a:lnSpc>
              <a:spcBef>
                <a:spcPts val="1000"/>
              </a:spcBef>
              <a:defRPr sz="2000" cap="all">
                <a:latin typeface="Tw Cen MT"/>
                <a:ea typeface="Tw Cen MT"/>
                <a:cs typeface="Tw Cen MT"/>
                <a:sym typeface="Tw Cen MT"/>
              </a:defRPr>
            </a:pPr>
            <a:endParaRPr/>
          </a:p>
        </p:txBody>
      </p:sp>
      <p:pic>
        <p:nvPicPr>
          <p:cNvPr id="685" name="Picture 4" descr="Picture 4"/>
          <p:cNvPicPr>
            <a:picLocks noChangeAspect="1"/>
          </p:cNvPicPr>
          <p:nvPr/>
        </p:nvPicPr>
        <p:blipFill>
          <a:blip r:embed="rId3"/>
          <a:stretch>
            <a:fillRect/>
          </a:stretch>
        </p:blipFill>
        <p:spPr>
          <a:xfrm>
            <a:off x="3007398" y="2078425"/>
            <a:ext cx="712425" cy="511992"/>
          </a:xfrm>
          <a:prstGeom prst="rect">
            <a:avLst/>
          </a:prstGeom>
          <a:ln w="12700">
            <a:miter lim="400000"/>
          </a:ln>
        </p:spPr>
      </p:pic>
      <p:pic>
        <p:nvPicPr>
          <p:cNvPr id="686" name="Picture 5" descr="Picture 5"/>
          <p:cNvPicPr>
            <a:picLocks noChangeAspect="1"/>
          </p:cNvPicPr>
          <p:nvPr/>
        </p:nvPicPr>
        <p:blipFill>
          <a:blip r:embed="rId4"/>
          <a:stretch>
            <a:fillRect/>
          </a:stretch>
        </p:blipFill>
        <p:spPr>
          <a:xfrm>
            <a:off x="3203805" y="4319554"/>
            <a:ext cx="532010" cy="623420"/>
          </a:xfrm>
          <a:prstGeom prst="rect">
            <a:avLst/>
          </a:prstGeom>
          <a:ln w="12700">
            <a:miter lim="400000"/>
          </a:ln>
        </p:spPr>
      </p:pic>
      <p:pic>
        <p:nvPicPr>
          <p:cNvPr id="687" name="Picture 6" descr="Picture 6"/>
          <p:cNvPicPr>
            <a:picLocks noChangeAspect="1"/>
          </p:cNvPicPr>
          <p:nvPr/>
        </p:nvPicPr>
        <p:blipFill>
          <a:blip r:embed="rId5"/>
          <a:stretch>
            <a:fillRect/>
          </a:stretch>
        </p:blipFill>
        <p:spPr>
          <a:xfrm>
            <a:off x="2840577" y="5401252"/>
            <a:ext cx="424761" cy="787964"/>
          </a:xfrm>
          <a:prstGeom prst="rect">
            <a:avLst/>
          </a:prstGeom>
          <a:ln w="12700">
            <a:miter lim="400000"/>
          </a:ln>
        </p:spPr>
      </p:pic>
      <p:grpSp>
        <p:nvGrpSpPr>
          <p:cNvPr id="690" name="Picture 7"/>
          <p:cNvGrpSpPr/>
          <p:nvPr/>
        </p:nvGrpSpPr>
        <p:grpSpPr>
          <a:xfrm>
            <a:off x="3231382" y="3199268"/>
            <a:ext cx="577901" cy="618510"/>
            <a:chOff x="0" y="0"/>
            <a:chExt cx="577900" cy="618508"/>
          </a:xfrm>
        </p:grpSpPr>
        <p:sp>
          <p:nvSpPr>
            <p:cNvPr id="688" name="Rectangle"/>
            <p:cNvSpPr/>
            <p:nvPr/>
          </p:nvSpPr>
          <p:spPr>
            <a:xfrm>
              <a:off x="0" y="-1"/>
              <a:ext cx="577901" cy="618508"/>
            </a:xfrm>
            <a:prstGeom prst="rect">
              <a:avLst/>
            </a:prstGeom>
            <a:blipFill rotWithShape="1">
              <a:blip r:embed="rId6"/>
              <a:srcRect/>
              <a:stretch>
                <a:fillRect/>
              </a:stretch>
            </a:blipFill>
            <a:ln w="12700" cap="flat">
              <a:noFill/>
              <a:miter lim="400000"/>
            </a:ln>
            <a:effectLst/>
          </p:spPr>
          <p:txBody>
            <a:bodyPr wrap="square" lIns="45718" tIns="45718" rIns="45718" bIns="45718" numCol="1" anchor="ctr">
              <a:noAutofit/>
            </a:bodyPr>
            <a:lstStyle/>
            <a:p>
              <a:endParaRPr/>
            </a:p>
          </p:txBody>
        </p:sp>
        <p:pic>
          <p:nvPicPr>
            <p:cNvPr id="689" name="image34.png" descr="image34.png"/>
            <p:cNvPicPr>
              <a:picLocks noChangeAspect="1"/>
            </p:cNvPicPr>
            <p:nvPr/>
          </p:nvPicPr>
          <p:blipFill>
            <a:blip r:embed="rId7"/>
            <a:stretch>
              <a:fillRect/>
            </a:stretch>
          </p:blipFill>
          <p:spPr>
            <a:xfrm>
              <a:off x="0" y="-1"/>
              <a:ext cx="577900" cy="618510"/>
            </a:xfrm>
            <a:prstGeom prst="rect">
              <a:avLst/>
            </a:prstGeom>
            <a:ln w="12700" cap="flat">
              <a:noFill/>
              <a:miter lim="400000"/>
            </a:ln>
            <a:effectLst/>
          </p:spPr>
        </p:pic>
      </p:grpSp>
      <p:sp>
        <p:nvSpPr>
          <p:cNvPr id="691"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14</a:t>
            </a:fld>
            <a:endParaRPr/>
          </a:p>
        </p:txBody>
      </p:sp>
      <p:sp>
        <p:nvSpPr>
          <p:cNvPr id="692" name="ADR Reporting for CHWs"/>
          <p:cNvSpPr txBox="1"/>
          <p:nvPr/>
        </p:nvSpPr>
        <p:spPr>
          <a:xfrm>
            <a:off x="10367203" y="121508"/>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FFFFFF"/>
                </a:solidFill>
                <a:latin typeface="Tw Cen MT"/>
                <a:ea typeface="Tw Cen MT"/>
                <a:cs typeface="Tw Cen MT"/>
                <a:sym typeface="Tw Cen MT"/>
              </a:defRPr>
            </a:lvl1pPr>
          </a:lstStyle>
          <a:p>
            <a:r>
              <a:t>ADR Reporting for CHWs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Title 1"/>
          <p:cNvSpPr txBox="1">
            <a:spLocks noGrp="1"/>
          </p:cNvSpPr>
          <p:nvPr>
            <p:ph type="title"/>
          </p:nvPr>
        </p:nvSpPr>
        <p:spPr>
          <a:xfrm>
            <a:off x="-32481" y="-17929"/>
            <a:ext cx="12256962" cy="1596180"/>
          </a:xfrm>
          <a:prstGeom prst="rect">
            <a:avLst/>
          </a:prstGeom>
        </p:spPr>
        <p:txBody>
          <a:bodyPr/>
          <a:lstStyle>
            <a:lvl1pPr>
              <a:defRPr>
                <a:solidFill>
                  <a:srgbClr val="F3681C"/>
                </a:solidFill>
              </a:defRPr>
            </a:lvl1pPr>
          </a:lstStyle>
          <a:p>
            <a:r>
              <a:t>DECISION-MAKING PROCESS TO REPORT OR NOT</a:t>
            </a:r>
          </a:p>
        </p:txBody>
      </p:sp>
      <p:grpSp>
        <p:nvGrpSpPr>
          <p:cNvPr id="697" name="Group"/>
          <p:cNvGrpSpPr/>
          <p:nvPr/>
        </p:nvGrpSpPr>
        <p:grpSpPr>
          <a:xfrm>
            <a:off x="1660236" y="1226023"/>
            <a:ext cx="3517649" cy="804619"/>
            <a:chOff x="-1" y="-1"/>
            <a:chExt cx="3517648" cy="804617"/>
          </a:xfrm>
        </p:grpSpPr>
        <p:sp>
          <p:nvSpPr>
            <p:cNvPr id="695" name="Rectangle"/>
            <p:cNvSpPr/>
            <p:nvPr/>
          </p:nvSpPr>
          <p:spPr>
            <a:xfrm>
              <a:off x="-2" y="-2"/>
              <a:ext cx="3517649" cy="804619"/>
            </a:xfrm>
            <a:prstGeom prst="rect">
              <a:avLst/>
            </a:prstGeom>
            <a:solidFill>
              <a:srgbClr val="00AABC"/>
            </a:solidFill>
            <a:ln w="12700" cap="flat">
              <a:noFill/>
              <a:miter lim="400000"/>
            </a:ln>
            <a:effectLst/>
          </p:spPr>
          <p:txBody>
            <a:bodyPr wrap="square" lIns="45718" tIns="45718" rIns="45718" bIns="45718" numCol="1" anchor="ctr">
              <a:noAutofit/>
            </a:bodyPr>
            <a:lstStyle/>
            <a:p>
              <a:pPr algn="ctr">
                <a:defRPr>
                  <a:solidFill>
                    <a:srgbClr val="FFFFFF"/>
                  </a:solidFill>
                  <a:latin typeface="Tw Cen MT"/>
                  <a:ea typeface="Tw Cen MT"/>
                  <a:cs typeface="Tw Cen MT"/>
                  <a:sym typeface="Tw Cen MT"/>
                </a:defRPr>
              </a:pPr>
              <a:endParaRPr/>
            </a:p>
          </p:txBody>
        </p:sp>
        <p:sp>
          <p:nvSpPr>
            <p:cNvPr id="696" name="Do you suspect a possible ADR?"/>
            <p:cNvSpPr txBox="1"/>
            <p:nvPr/>
          </p:nvSpPr>
          <p:spPr>
            <a:xfrm>
              <a:off x="53845" y="230848"/>
              <a:ext cx="3409956" cy="342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a:solidFill>
                    <a:srgbClr val="FFFFFF"/>
                  </a:solidFill>
                  <a:latin typeface="Tw Cen MT"/>
                  <a:ea typeface="Tw Cen MT"/>
                  <a:cs typeface="Tw Cen MT"/>
                  <a:sym typeface="Tw Cen MT"/>
                </a:defRPr>
              </a:lvl1pPr>
            </a:lstStyle>
            <a:p>
              <a:r>
                <a:t>Do you suspect a possible ADR?</a:t>
              </a:r>
            </a:p>
          </p:txBody>
        </p:sp>
      </p:grpSp>
      <p:grpSp>
        <p:nvGrpSpPr>
          <p:cNvPr id="704" name="Group 1"/>
          <p:cNvGrpSpPr/>
          <p:nvPr/>
        </p:nvGrpSpPr>
        <p:grpSpPr>
          <a:xfrm>
            <a:off x="1666450" y="2140604"/>
            <a:ext cx="3505225" cy="1269602"/>
            <a:chOff x="-1" y="-2"/>
            <a:chExt cx="3505224" cy="1269600"/>
          </a:xfrm>
        </p:grpSpPr>
        <p:grpSp>
          <p:nvGrpSpPr>
            <p:cNvPr id="700" name="Group"/>
            <p:cNvGrpSpPr/>
            <p:nvPr/>
          </p:nvGrpSpPr>
          <p:grpSpPr>
            <a:xfrm>
              <a:off x="-2" y="580467"/>
              <a:ext cx="3505225" cy="689132"/>
              <a:chOff x="0" y="-1"/>
              <a:chExt cx="3505224" cy="689130"/>
            </a:xfrm>
          </p:grpSpPr>
          <p:sp>
            <p:nvSpPr>
              <p:cNvPr id="698" name="Rectangle"/>
              <p:cNvSpPr/>
              <p:nvPr/>
            </p:nvSpPr>
            <p:spPr>
              <a:xfrm>
                <a:off x="-1" y="-2"/>
                <a:ext cx="3505225" cy="689132"/>
              </a:xfrm>
              <a:prstGeom prst="rect">
                <a:avLst/>
              </a:prstGeom>
              <a:solidFill>
                <a:srgbClr val="00AABC"/>
              </a:solidFill>
              <a:ln w="12700" cap="flat">
                <a:noFill/>
                <a:miter lim="400000"/>
              </a:ln>
              <a:effectLst/>
            </p:spPr>
            <p:txBody>
              <a:bodyPr wrap="square" lIns="45718" tIns="45718" rIns="45718" bIns="45718" numCol="1" anchor="ctr">
                <a:noAutofit/>
              </a:bodyPr>
              <a:lstStyle/>
              <a:p>
                <a:pPr algn="ctr">
                  <a:defRPr>
                    <a:solidFill>
                      <a:srgbClr val="FFFFFF"/>
                    </a:solidFill>
                    <a:latin typeface="Tw Cen MT"/>
                    <a:ea typeface="Tw Cen MT"/>
                    <a:cs typeface="Tw Cen MT"/>
                    <a:sym typeface="Tw Cen MT"/>
                  </a:defRPr>
                </a:pPr>
                <a:endParaRPr/>
              </a:p>
            </p:txBody>
          </p:sp>
          <p:sp>
            <p:nvSpPr>
              <p:cNvPr id="699" name="Is it a serious effect, sign…"/>
              <p:cNvSpPr txBox="1"/>
              <p:nvPr/>
            </p:nvSpPr>
            <p:spPr>
              <a:xfrm>
                <a:off x="53657" y="57540"/>
                <a:ext cx="3397911" cy="574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solidFill>
                      <a:srgbClr val="FFFFFF"/>
                    </a:solidFill>
                    <a:latin typeface="Tw Cen MT"/>
                    <a:ea typeface="Tw Cen MT"/>
                    <a:cs typeface="Tw Cen MT"/>
                    <a:sym typeface="Tw Cen MT"/>
                  </a:defRPr>
                </a:pPr>
                <a:r>
                  <a:t>Is it a </a:t>
                </a:r>
                <a:r>
                  <a:rPr b="1" u="sng"/>
                  <a:t>serious</a:t>
                </a:r>
                <a:r>
                  <a:t> effect, sign </a:t>
                </a:r>
              </a:p>
              <a:p>
                <a:pPr algn="ctr">
                  <a:defRPr>
                    <a:solidFill>
                      <a:srgbClr val="FFFFFF"/>
                    </a:solidFill>
                    <a:latin typeface="Tw Cen MT"/>
                    <a:ea typeface="Tw Cen MT"/>
                    <a:cs typeface="Tw Cen MT"/>
                    <a:sym typeface="Tw Cen MT"/>
                  </a:defRPr>
                </a:pPr>
                <a:r>
                  <a:t>or symptom(s)? </a:t>
                </a:r>
              </a:p>
            </p:txBody>
          </p:sp>
        </p:grpSp>
        <p:grpSp>
          <p:nvGrpSpPr>
            <p:cNvPr id="703" name="Group"/>
            <p:cNvGrpSpPr/>
            <p:nvPr/>
          </p:nvGrpSpPr>
          <p:grpSpPr>
            <a:xfrm>
              <a:off x="1533941" y="-3"/>
              <a:ext cx="1240750" cy="483102"/>
              <a:chOff x="0" y="-1"/>
              <a:chExt cx="1240748" cy="483100"/>
            </a:xfrm>
          </p:grpSpPr>
          <p:sp>
            <p:nvSpPr>
              <p:cNvPr id="701" name="Arrow: Down 17"/>
              <p:cNvSpPr/>
              <p:nvPr/>
            </p:nvSpPr>
            <p:spPr>
              <a:xfrm>
                <a:off x="-1" y="-1"/>
                <a:ext cx="437332" cy="483101"/>
              </a:xfrm>
              <a:custGeom>
                <a:avLst/>
                <a:gdLst/>
                <a:ahLst/>
                <a:cxnLst>
                  <a:cxn ang="0">
                    <a:pos x="wd2" y="hd2"/>
                  </a:cxn>
                  <a:cxn ang="5400000">
                    <a:pos x="wd2" y="hd2"/>
                  </a:cxn>
                  <a:cxn ang="10800000">
                    <a:pos x="wd2" y="hd2"/>
                  </a:cxn>
                  <a:cxn ang="16200000">
                    <a:pos x="wd2" y="hd2"/>
                  </a:cxn>
                </a:cxnLst>
                <a:rect l="0" t="0" r="r" b="b"/>
                <a:pathLst>
                  <a:path w="21600" h="21600" extrusionOk="0">
                    <a:moveTo>
                      <a:pt x="0" y="11823"/>
                    </a:moveTo>
                    <a:lnTo>
                      <a:pt x="5400" y="11823"/>
                    </a:lnTo>
                    <a:lnTo>
                      <a:pt x="5400" y="0"/>
                    </a:lnTo>
                    <a:lnTo>
                      <a:pt x="16200" y="0"/>
                    </a:lnTo>
                    <a:lnTo>
                      <a:pt x="16200" y="11823"/>
                    </a:lnTo>
                    <a:lnTo>
                      <a:pt x="21600" y="11823"/>
                    </a:lnTo>
                    <a:lnTo>
                      <a:pt x="10800" y="21600"/>
                    </a:lnTo>
                    <a:close/>
                  </a:path>
                </a:pathLst>
              </a:custGeom>
              <a:solidFill>
                <a:srgbClr val="F3681C"/>
              </a:solidFill>
              <a:ln w="12700" cap="flat">
                <a:noFill/>
                <a:miter lim="400000"/>
              </a:ln>
              <a:effectLst/>
            </p:spPr>
            <p:txBody>
              <a:bodyPr wrap="square" lIns="45718" tIns="45718" rIns="45718" bIns="45718" numCol="1" anchor="ctr">
                <a:noAutofit/>
              </a:bodyPr>
              <a:lstStyle/>
              <a:p>
                <a:pPr algn="ctr">
                  <a:defRPr>
                    <a:solidFill>
                      <a:srgbClr val="FFFFFF"/>
                    </a:solidFill>
                    <a:latin typeface="Tw Cen MT"/>
                    <a:ea typeface="Tw Cen MT"/>
                    <a:cs typeface="Tw Cen MT"/>
                    <a:sym typeface="Tw Cen MT"/>
                  </a:defRPr>
                </a:pPr>
                <a:endParaRPr/>
              </a:p>
            </p:txBody>
          </p:sp>
          <p:sp>
            <p:nvSpPr>
              <p:cNvPr id="702" name="TextBox 2"/>
              <p:cNvSpPr txBox="1"/>
              <p:nvPr/>
            </p:nvSpPr>
            <p:spPr>
              <a:xfrm>
                <a:off x="605042" y="56124"/>
                <a:ext cx="635707" cy="370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2000">
                    <a:solidFill>
                      <a:srgbClr val="344160"/>
                    </a:solidFill>
                    <a:latin typeface="Tw Cen MT"/>
                    <a:ea typeface="Tw Cen MT"/>
                    <a:cs typeface="Tw Cen MT"/>
                    <a:sym typeface="Tw Cen MT"/>
                  </a:defRPr>
                </a:lvl1pPr>
              </a:lstStyle>
              <a:p>
                <a:r>
                  <a:t>Yes</a:t>
                </a:r>
              </a:p>
            </p:txBody>
          </p:sp>
        </p:grpSp>
      </p:grpSp>
      <p:grpSp>
        <p:nvGrpSpPr>
          <p:cNvPr id="711" name="Group 2"/>
          <p:cNvGrpSpPr/>
          <p:nvPr/>
        </p:nvGrpSpPr>
        <p:grpSpPr>
          <a:xfrm>
            <a:off x="5391027" y="2538829"/>
            <a:ext cx="5131209" cy="891568"/>
            <a:chOff x="-1" y="-2"/>
            <a:chExt cx="5131207" cy="891567"/>
          </a:xfrm>
        </p:grpSpPr>
        <p:grpSp>
          <p:nvGrpSpPr>
            <p:cNvPr id="707" name="Group"/>
            <p:cNvGrpSpPr/>
            <p:nvPr/>
          </p:nvGrpSpPr>
          <p:grpSpPr>
            <a:xfrm>
              <a:off x="1625983" y="202433"/>
              <a:ext cx="3505223" cy="689132"/>
              <a:chOff x="-1" y="-1"/>
              <a:chExt cx="3505222" cy="689130"/>
            </a:xfrm>
          </p:grpSpPr>
          <p:sp>
            <p:nvSpPr>
              <p:cNvPr id="705" name="Rectangle"/>
              <p:cNvSpPr/>
              <p:nvPr/>
            </p:nvSpPr>
            <p:spPr>
              <a:xfrm>
                <a:off x="-2" y="-2"/>
                <a:ext cx="3505224" cy="689132"/>
              </a:xfrm>
              <a:prstGeom prst="rect">
                <a:avLst/>
              </a:prstGeom>
              <a:solidFill>
                <a:srgbClr val="00AABC"/>
              </a:solidFill>
              <a:ln w="12700" cap="flat">
                <a:noFill/>
                <a:miter lim="400000"/>
              </a:ln>
              <a:effectLst/>
            </p:spPr>
            <p:txBody>
              <a:bodyPr wrap="square" lIns="45718" tIns="45718" rIns="45718" bIns="45718" numCol="1" anchor="ctr">
                <a:noAutofit/>
              </a:bodyPr>
              <a:lstStyle/>
              <a:p>
                <a:pPr algn="ctr">
                  <a:defRPr>
                    <a:solidFill>
                      <a:srgbClr val="FFFFFF"/>
                    </a:solidFill>
                    <a:latin typeface="Tw Cen MT"/>
                    <a:ea typeface="Tw Cen MT"/>
                    <a:cs typeface="Tw Cen MT"/>
                    <a:sym typeface="Tw Cen MT"/>
                  </a:defRPr>
                </a:pPr>
                <a:endParaRPr/>
              </a:p>
            </p:txBody>
          </p:sp>
          <p:sp>
            <p:nvSpPr>
              <p:cNvPr id="706" name="REFER / REPORT"/>
              <p:cNvSpPr txBox="1"/>
              <p:nvPr/>
            </p:nvSpPr>
            <p:spPr>
              <a:xfrm>
                <a:off x="53659" y="57540"/>
                <a:ext cx="3397904" cy="574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b="1">
                    <a:solidFill>
                      <a:srgbClr val="FFFFFF"/>
                    </a:solidFill>
                    <a:latin typeface="Tw Cen MT"/>
                    <a:ea typeface="Tw Cen MT"/>
                    <a:cs typeface="Tw Cen MT"/>
                    <a:sym typeface="Tw Cen MT"/>
                  </a:defRPr>
                </a:lvl1pPr>
              </a:lstStyle>
              <a:p>
                <a:r>
                  <a:t>REFER to OTL / REPORT to facility nurse </a:t>
                </a:r>
              </a:p>
            </p:txBody>
          </p:sp>
        </p:grpSp>
        <p:grpSp>
          <p:nvGrpSpPr>
            <p:cNvPr id="710" name="Group"/>
            <p:cNvGrpSpPr/>
            <p:nvPr/>
          </p:nvGrpSpPr>
          <p:grpSpPr>
            <a:xfrm>
              <a:off x="-2" y="-3"/>
              <a:ext cx="1517395" cy="697194"/>
              <a:chOff x="-1" y="-1"/>
              <a:chExt cx="1517394" cy="697193"/>
            </a:xfrm>
          </p:grpSpPr>
          <p:sp>
            <p:nvSpPr>
              <p:cNvPr id="708" name="Arrow: Right 18"/>
              <p:cNvSpPr/>
              <p:nvPr/>
            </p:nvSpPr>
            <p:spPr>
              <a:xfrm>
                <a:off x="-2" y="273105"/>
                <a:ext cx="1517396" cy="424087"/>
              </a:xfrm>
              <a:prstGeom prst="rightArrow">
                <a:avLst>
                  <a:gd name="adj1" fmla="val 50000"/>
                  <a:gd name="adj2" fmla="val 50000"/>
                </a:avLst>
              </a:prstGeom>
              <a:solidFill>
                <a:srgbClr val="F3681C"/>
              </a:solidFill>
              <a:ln w="12700" cap="flat">
                <a:noFill/>
                <a:miter lim="400000"/>
              </a:ln>
              <a:effectLst/>
            </p:spPr>
            <p:txBody>
              <a:bodyPr wrap="square" lIns="45718" tIns="45718" rIns="45718" bIns="45718" numCol="1" anchor="ctr">
                <a:noAutofit/>
              </a:bodyPr>
              <a:lstStyle/>
              <a:p>
                <a:pPr algn="ctr">
                  <a:defRPr>
                    <a:solidFill>
                      <a:srgbClr val="FFFFFF"/>
                    </a:solidFill>
                    <a:latin typeface="Tw Cen MT"/>
                    <a:ea typeface="Tw Cen MT"/>
                    <a:cs typeface="Tw Cen MT"/>
                    <a:sym typeface="Tw Cen MT"/>
                  </a:defRPr>
                </a:pPr>
                <a:endParaRPr/>
              </a:p>
            </p:txBody>
          </p:sp>
          <p:sp>
            <p:nvSpPr>
              <p:cNvPr id="709" name="TextBox 25"/>
              <p:cNvSpPr txBox="1"/>
              <p:nvPr/>
            </p:nvSpPr>
            <p:spPr>
              <a:xfrm>
                <a:off x="440841" y="-2"/>
                <a:ext cx="635706" cy="370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2000">
                    <a:solidFill>
                      <a:srgbClr val="344160"/>
                    </a:solidFill>
                    <a:latin typeface="Tw Cen MT"/>
                    <a:ea typeface="Tw Cen MT"/>
                    <a:cs typeface="Tw Cen MT"/>
                    <a:sym typeface="Tw Cen MT"/>
                  </a:defRPr>
                </a:lvl1pPr>
              </a:lstStyle>
              <a:p>
                <a:r>
                  <a:t>Yes</a:t>
                </a:r>
              </a:p>
            </p:txBody>
          </p:sp>
        </p:grpSp>
      </p:grpSp>
      <p:grpSp>
        <p:nvGrpSpPr>
          <p:cNvPr id="718" name="Group 3"/>
          <p:cNvGrpSpPr/>
          <p:nvPr/>
        </p:nvGrpSpPr>
        <p:grpSpPr>
          <a:xfrm>
            <a:off x="1666448" y="3553324"/>
            <a:ext cx="3505225" cy="1372895"/>
            <a:chOff x="-2" y="-2"/>
            <a:chExt cx="3505224" cy="1372894"/>
          </a:xfrm>
        </p:grpSpPr>
        <p:grpSp>
          <p:nvGrpSpPr>
            <p:cNvPr id="714" name="Group"/>
            <p:cNvGrpSpPr/>
            <p:nvPr/>
          </p:nvGrpSpPr>
          <p:grpSpPr>
            <a:xfrm>
              <a:off x="-3" y="683759"/>
              <a:ext cx="3505225" cy="689133"/>
              <a:chOff x="-1" y="-1"/>
              <a:chExt cx="3505224" cy="689132"/>
            </a:xfrm>
          </p:grpSpPr>
          <p:sp>
            <p:nvSpPr>
              <p:cNvPr id="712" name="Rectangle"/>
              <p:cNvSpPr/>
              <p:nvPr/>
            </p:nvSpPr>
            <p:spPr>
              <a:xfrm>
                <a:off x="-2" y="-2"/>
                <a:ext cx="3505225" cy="689133"/>
              </a:xfrm>
              <a:prstGeom prst="rect">
                <a:avLst/>
              </a:prstGeom>
              <a:solidFill>
                <a:srgbClr val="00AABC"/>
              </a:solidFill>
              <a:ln w="12700" cap="flat">
                <a:noFill/>
                <a:miter lim="400000"/>
              </a:ln>
              <a:effectLst/>
            </p:spPr>
            <p:txBody>
              <a:bodyPr wrap="square" lIns="45718" tIns="45718" rIns="45718" bIns="45718" numCol="1" anchor="ctr">
                <a:noAutofit/>
              </a:bodyPr>
              <a:lstStyle/>
              <a:p>
                <a:pPr algn="ctr">
                  <a:defRPr>
                    <a:solidFill>
                      <a:srgbClr val="FFFFFF"/>
                    </a:solidFill>
                    <a:latin typeface="Tw Cen MT"/>
                    <a:ea typeface="Tw Cen MT"/>
                    <a:cs typeface="Tw Cen MT"/>
                    <a:sym typeface="Tw Cen MT"/>
                  </a:defRPr>
                </a:pPr>
                <a:endParaRPr/>
              </a:p>
            </p:txBody>
          </p:sp>
          <p:sp>
            <p:nvSpPr>
              <p:cNvPr id="713" name="Is it a child, pregnant woman…"/>
              <p:cNvSpPr txBox="1"/>
              <p:nvPr/>
            </p:nvSpPr>
            <p:spPr>
              <a:xfrm>
                <a:off x="53656" y="57539"/>
                <a:ext cx="3397911" cy="574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a:solidFill>
                      <a:srgbClr val="FFFFFF"/>
                    </a:solidFill>
                    <a:latin typeface="Tw Cen MT"/>
                    <a:ea typeface="Tw Cen MT"/>
                    <a:cs typeface="Tw Cen MT"/>
                    <a:sym typeface="Tw Cen MT"/>
                  </a:defRPr>
                </a:pPr>
                <a:r>
                  <a:t>Is it a child, pregnant woman </a:t>
                </a:r>
              </a:p>
              <a:p>
                <a:pPr algn="ctr">
                  <a:defRPr>
                    <a:solidFill>
                      <a:srgbClr val="FFFFFF"/>
                    </a:solidFill>
                    <a:latin typeface="Tw Cen MT"/>
                    <a:ea typeface="Tw Cen MT"/>
                    <a:cs typeface="Tw Cen MT"/>
                    <a:sym typeface="Tw Cen MT"/>
                  </a:defRPr>
                </a:pPr>
                <a:r>
                  <a:t>or elderly person? </a:t>
                </a:r>
              </a:p>
            </p:txBody>
          </p:sp>
        </p:grpSp>
        <p:grpSp>
          <p:nvGrpSpPr>
            <p:cNvPr id="717" name="Group"/>
            <p:cNvGrpSpPr/>
            <p:nvPr/>
          </p:nvGrpSpPr>
          <p:grpSpPr>
            <a:xfrm>
              <a:off x="1533939" y="-3"/>
              <a:ext cx="1195857" cy="483104"/>
              <a:chOff x="-1" y="-1"/>
              <a:chExt cx="1195856" cy="483102"/>
            </a:xfrm>
          </p:grpSpPr>
          <p:sp>
            <p:nvSpPr>
              <p:cNvPr id="715" name="Arrow: Down 16"/>
              <p:cNvSpPr/>
              <p:nvPr/>
            </p:nvSpPr>
            <p:spPr>
              <a:xfrm>
                <a:off x="-2" y="-2"/>
                <a:ext cx="437336" cy="483104"/>
              </a:xfrm>
              <a:custGeom>
                <a:avLst/>
                <a:gdLst/>
                <a:ahLst/>
                <a:cxnLst>
                  <a:cxn ang="0">
                    <a:pos x="wd2" y="hd2"/>
                  </a:cxn>
                  <a:cxn ang="5400000">
                    <a:pos x="wd2" y="hd2"/>
                  </a:cxn>
                  <a:cxn ang="10800000">
                    <a:pos x="wd2" y="hd2"/>
                  </a:cxn>
                  <a:cxn ang="16200000">
                    <a:pos x="wd2" y="hd2"/>
                  </a:cxn>
                </a:cxnLst>
                <a:rect l="0" t="0" r="r" b="b"/>
                <a:pathLst>
                  <a:path w="21600" h="21600" extrusionOk="0">
                    <a:moveTo>
                      <a:pt x="0" y="11823"/>
                    </a:moveTo>
                    <a:lnTo>
                      <a:pt x="5400" y="11823"/>
                    </a:lnTo>
                    <a:lnTo>
                      <a:pt x="5400" y="0"/>
                    </a:lnTo>
                    <a:lnTo>
                      <a:pt x="16200" y="0"/>
                    </a:lnTo>
                    <a:lnTo>
                      <a:pt x="16200" y="11823"/>
                    </a:lnTo>
                    <a:lnTo>
                      <a:pt x="21600" y="11823"/>
                    </a:lnTo>
                    <a:lnTo>
                      <a:pt x="10800" y="21600"/>
                    </a:lnTo>
                    <a:close/>
                  </a:path>
                </a:pathLst>
              </a:custGeom>
              <a:solidFill>
                <a:srgbClr val="F3681C"/>
              </a:solidFill>
              <a:ln w="12700" cap="flat">
                <a:noFill/>
                <a:miter lim="400000"/>
              </a:ln>
              <a:effectLst/>
            </p:spPr>
            <p:txBody>
              <a:bodyPr wrap="square" lIns="45718" tIns="45718" rIns="45718" bIns="45718" numCol="1" anchor="ctr">
                <a:noAutofit/>
              </a:bodyPr>
              <a:lstStyle/>
              <a:p>
                <a:pPr algn="ctr">
                  <a:defRPr>
                    <a:solidFill>
                      <a:srgbClr val="FFFFFF"/>
                    </a:solidFill>
                    <a:latin typeface="Tw Cen MT"/>
                    <a:ea typeface="Tw Cen MT"/>
                    <a:cs typeface="Tw Cen MT"/>
                    <a:sym typeface="Tw Cen MT"/>
                  </a:defRPr>
                </a:pPr>
                <a:endParaRPr/>
              </a:p>
            </p:txBody>
          </p:sp>
          <p:sp>
            <p:nvSpPr>
              <p:cNvPr id="716" name="TextBox 27"/>
              <p:cNvSpPr txBox="1"/>
              <p:nvPr/>
            </p:nvSpPr>
            <p:spPr>
              <a:xfrm>
                <a:off x="560149" y="56126"/>
                <a:ext cx="635707" cy="370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2000">
                    <a:solidFill>
                      <a:srgbClr val="344160"/>
                    </a:solidFill>
                    <a:latin typeface="Tw Cen MT"/>
                    <a:ea typeface="Tw Cen MT"/>
                    <a:cs typeface="Tw Cen MT"/>
                    <a:sym typeface="Tw Cen MT"/>
                  </a:defRPr>
                </a:lvl1pPr>
              </a:lstStyle>
              <a:p>
                <a:r>
                  <a:t>No</a:t>
                </a:r>
              </a:p>
            </p:txBody>
          </p:sp>
        </p:grpSp>
      </p:grpSp>
      <p:grpSp>
        <p:nvGrpSpPr>
          <p:cNvPr id="725" name="Group 4"/>
          <p:cNvGrpSpPr/>
          <p:nvPr/>
        </p:nvGrpSpPr>
        <p:grpSpPr>
          <a:xfrm>
            <a:off x="5391027" y="4163816"/>
            <a:ext cx="5131209" cy="781539"/>
            <a:chOff x="-1" y="-2"/>
            <a:chExt cx="5131207" cy="781538"/>
          </a:xfrm>
        </p:grpSpPr>
        <p:grpSp>
          <p:nvGrpSpPr>
            <p:cNvPr id="721" name="Group"/>
            <p:cNvGrpSpPr/>
            <p:nvPr/>
          </p:nvGrpSpPr>
          <p:grpSpPr>
            <a:xfrm>
              <a:off x="1625983" y="92402"/>
              <a:ext cx="3505223" cy="689134"/>
              <a:chOff x="-1" y="-1"/>
              <a:chExt cx="3505222" cy="689133"/>
            </a:xfrm>
          </p:grpSpPr>
          <p:sp>
            <p:nvSpPr>
              <p:cNvPr id="719" name="Rectangle"/>
              <p:cNvSpPr/>
              <p:nvPr/>
            </p:nvSpPr>
            <p:spPr>
              <a:xfrm>
                <a:off x="-2" y="-2"/>
                <a:ext cx="3505224" cy="689135"/>
              </a:xfrm>
              <a:prstGeom prst="rect">
                <a:avLst/>
              </a:prstGeom>
              <a:solidFill>
                <a:srgbClr val="00AABC"/>
              </a:solidFill>
              <a:ln w="12700" cap="flat">
                <a:noFill/>
                <a:miter lim="400000"/>
              </a:ln>
              <a:effectLst/>
            </p:spPr>
            <p:txBody>
              <a:bodyPr wrap="square" lIns="45718" tIns="45718" rIns="45718" bIns="45718" numCol="1" anchor="ctr">
                <a:noAutofit/>
              </a:bodyPr>
              <a:lstStyle/>
              <a:p>
                <a:pPr algn="ctr">
                  <a:defRPr>
                    <a:solidFill>
                      <a:srgbClr val="FFFFFF"/>
                    </a:solidFill>
                    <a:latin typeface="Tw Cen MT"/>
                    <a:ea typeface="Tw Cen MT"/>
                    <a:cs typeface="Tw Cen MT"/>
                    <a:sym typeface="Tw Cen MT"/>
                  </a:defRPr>
                </a:pPr>
                <a:endParaRPr/>
              </a:p>
            </p:txBody>
          </p:sp>
          <p:sp>
            <p:nvSpPr>
              <p:cNvPr id="720" name="REFER / REPORT"/>
              <p:cNvSpPr txBox="1"/>
              <p:nvPr/>
            </p:nvSpPr>
            <p:spPr>
              <a:xfrm>
                <a:off x="53659" y="57540"/>
                <a:ext cx="3397904" cy="574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b="1">
                    <a:solidFill>
                      <a:srgbClr val="FFFFFF"/>
                    </a:solidFill>
                    <a:latin typeface="Tw Cen MT"/>
                    <a:ea typeface="Tw Cen MT"/>
                    <a:cs typeface="Tw Cen MT"/>
                    <a:sym typeface="Tw Cen MT"/>
                  </a:defRPr>
                </a:lvl1pPr>
              </a:lstStyle>
              <a:p>
                <a:r>
                  <a:t>REFER to OTL / REPORT to facility nurse </a:t>
                </a:r>
              </a:p>
            </p:txBody>
          </p:sp>
        </p:grpSp>
        <p:grpSp>
          <p:nvGrpSpPr>
            <p:cNvPr id="724" name="Group"/>
            <p:cNvGrpSpPr/>
            <p:nvPr/>
          </p:nvGrpSpPr>
          <p:grpSpPr>
            <a:xfrm>
              <a:off x="-2" y="-3"/>
              <a:ext cx="1517395" cy="658951"/>
              <a:chOff x="-1" y="-2"/>
              <a:chExt cx="1517394" cy="658950"/>
            </a:xfrm>
          </p:grpSpPr>
          <p:sp>
            <p:nvSpPr>
              <p:cNvPr id="722" name="Arrow: Right 19"/>
              <p:cNvSpPr/>
              <p:nvPr/>
            </p:nvSpPr>
            <p:spPr>
              <a:xfrm>
                <a:off x="-2" y="234862"/>
                <a:ext cx="1517396" cy="424087"/>
              </a:xfrm>
              <a:prstGeom prst="rightArrow">
                <a:avLst>
                  <a:gd name="adj1" fmla="val 50000"/>
                  <a:gd name="adj2" fmla="val 50000"/>
                </a:avLst>
              </a:prstGeom>
              <a:solidFill>
                <a:srgbClr val="F3681C"/>
              </a:solidFill>
              <a:ln w="12700" cap="flat">
                <a:noFill/>
                <a:miter lim="400000"/>
              </a:ln>
              <a:effectLst/>
            </p:spPr>
            <p:txBody>
              <a:bodyPr wrap="square" lIns="45718" tIns="45718" rIns="45718" bIns="45718" numCol="1" anchor="ctr">
                <a:noAutofit/>
              </a:bodyPr>
              <a:lstStyle/>
              <a:p>
                <a:pPr algn="ctr">
                  <a:defRPr>
                    <a:solidFill>
                      <a:srgbClr val="FFFFFF"/>
                    </a:solidFill>
                    <a:latin typeface="Tw Cen MT"/>
                    <a:ea typeface="Tw Cen MT"/>
                    <a:cs typeface="Tw Cen MT"/>
                    <a:sym typeface="Tw Cen MT"/>
                  </a:defRPr>
                </a:pPr>
                <a:endParaRPr/>
              </a:p>
            </p:txBody>
          </p:sp>
          <p:sp>
            <p:nvSpPr>
              <p:cNvPr id="723" name="TextBox 28"/>
              <p:cNvSpPr txBox="1"/>
              <p:nvPr/>
            </p:nvSpPr>
            <p:spPr>
              <a:xfrm>
                <a:off x="440841" y="-3"/>
                <a:ext cx="635706" cy="370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2000">
                    <a:solidFill>
                      <a:srgbClr val="344160"/>
                    </a:solidFill>
                    <a:latin typeface="Tw Cen MT"/>
                    <a:ea typeface="Tw Cen MT"/>
                    <a:cs typeface="Tw Cen MT"/>
                    <a:sym typeface="Tw Cen MT"/>
                  </a:defRPr>
                </a:lvl1pPr>
              </a:lstStyle>
              <a:p>
                <a:r>
                  <a:t>Yes</a:t>
                </a:r>
              </a:p>
            </p:txBody>
          </p:sp>
        </p:grpSp>
      </p:grpSp>
      <p:pic>
        <p:nvPicPr>
          <p:cNvPr id="726" name="Image" descr="Image"/>
          <p:cNvPicPr>
            <a:picLocks noChangeAspect="1"/>
          </p:cNvPicPr>
          <p:nvPr/>
        </p:nvPicPr>
        <p:blipFill>
          <a:blip r:embed="rId3"/>
          <a:stretch>
            <a:fillRect/>
          </a:stretch>
        </p:blipFill>
        <p:spPr>
          <a:xfrm>
            <a:off x="7846048" y="1057069"/>
            <a:ext cx="1537569" cy="1409436"/>
          </a:xfrm>
          <a:prstGeom prst="rect">
            <a:avLst/>
          </a:prstGeom>
          <a:ln w="12700">
            <a:miter lim="400000"/>
          </a:ln>
        </p:spPr>
      </p:pic>
      <p:grpSp>
        <p:nvGrpSpPr>
          <p:cNvPr id="729" name="Group 3"/>
          <p:cNvGrpSpPr/>
          <p:nvPr/>
        </p:nvGrpSpPr>
        <p:grpSpPr>
          <a:xfrm>
            <a:off x="1391887" y="5161078"/>
            <a:ext cx="9130350" cy="1476014"/>
            <a:chOff x="0" y="-1"/>
            <a:chExt cx="9130348" cy="1476013"/>
          </a:xfrm>
        </p:grpSpPr>
        <p:sp>
          <p:nvSpPr>
            <p:cNvPr id="727" name="Arrow: Left-Right 2"/>
            <p:cNvSpPr/>
            <p:nvPr/>
          </p:nvSpPr>
          <p:spPr>
            <a:xfrm>
              <a:off x="231622" y="-2"/>
              <a:ext cx="8898726" cy="1476014"/>
            </a:xfrm>
            <a:prstGeom prst="leftRightArrow">
              <a:avLst>
                <a:gd name="adj1" fmla="val 50000"/>
                <a:gd name="adj2" fmla="val 50000"/>
              </a:avLst>
            </a:prstGeom>
            <a:solidFill>
              <a:srgbClr val="31A2B1"/>
            </a:solidFill>
            <a:ln w="12700" cap="flat">
              <a:noFill/>
              <a:miter lim="400000"/>
            </a:ln>
            <a:effectLst>
              <a:outerShdw blurRad="50800" dist="25400" dir="5400000" rotWithShape="0">
                <a:srgbClr val="000000">
                  <a:alpha val="28000"/>
                </a:srgbClr>
              </a:outerShdw>
            </a:effectLst>
          </p:spPr>
          <p:txBody>
            <a:bodyPr wrap="square" lIns="45718" tIns="45718" rIns="45718" bIns="45718" numCol="1" anchor="ctr">
              <a:noAutofit/>
            </a:bodyPr>
            <a:lstStyle/>
            <a:p>
              <a:endParaRPr/>
            </a:p>
          </p:txBody>
        </p:sp>
        <p:sp>
          <p:nvSpPr>
            <p:cNvPr id="728" name="Are you unsure to refer / report…"/>
            <p:cNvSpPr txBox="1"/>
            <p:nvPr/>
          </p:nvSpPr>
          <p:spPr>
            <a:xfrm>
              <a:off x="-1" y="341968"/>
              <a:ext cx="9130350" cy="7772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2400" b="1">
                  <a:solidFill>
                    <a:srgbClr val="FFFFFF"/>
                  </a:solidFill>
                  <a:latin typeface="Tw Cen MT"/>
                  <a:ea typeface="Tw Cen MT"/>
                  <a:cs typeface="Tw Cen MT"/>
                  <a:sym typeface="Tw Cen MT"/>
                </a:defRPr>
              </a:pPr>
              <a:r>
                <a:t>REFER or REPORT</a:t>
              </a:r>
              <a:br/>
              <a:r>
                <a:t>even if you are unsure about the incident</a:t>
              </a:r>
            </a:p>
          </p:txBody>
        </p:sp>
      </p:grpSp>
      <p:sp>
        <p:nvSpPr>
          <p:cNvPr id="730"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15</a:t>
            </a:fld>
            <a:endParaRPr/>
          </a:p>
        </p:txBody>
      </p:sp>
      <p:sp>
        <p:nvSpPr>
          <p:cNvPr id="731" name="ADR Reporting for CHWs"/>
          <p:cNvSpPr txBox="1"/>
          <p:nvPr/>
        </p:nvSpPr>
        <p:spPr>
          <a:xfrm>
            <a:off x="10043235" y="6431005"/>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 grpId="1" animBg="1" advAuto="0"/>
      <p:bldP spid="711" grpId="2" animBg="1" advAuto="0"/>
      <p:bldP spid="718" grpId="3" animBg="1" advAuto="0"/>
      <p:bldP spid="725" grpId="4" animBg="1" advAuto="0"/>
      <p:bldP spid="729" grpId="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Circle"/>
          <p:cNvSpPr/>
          <p:nvPr/>
        </p:nvSpPr>
        <p:spPr>
          <a:xfrm>
            <a:off x="155299" y="1818618"/>
            <a:ext cx="3032800" cy="3032805"/>
          </a:xfrm>
          <a:prstGeom prst="ellipse">
            <a:avLst/>
          </a:prstGeom>
          <a:blipFill>
            <a:blip r:embed="rId3"/>
            <a:stretch>
              <a:fillRect/>
            </a:stretch>
          </a:blipFill>
          <a:ln w="25400">
            <a:solidFill>
              <a:srgbClr val="1C345B"/>
            </a:solidFill>
            <a:miter lim="400000"/>
          </a:ln>
        </p:spPr>
        <p:txBody>
          <a:bodyPr lIns="45718" tIns="45718" rIns="45718" bIns="45718" anchor="ctr"/>
          <a:lstStyle/>
          <a:p>
            <a:pPr>
              <a:defRPr>
                <a:latin typeface="Tw Cen MT"/>
                <a:ea typeface="Tw Cen MT"/>
                <a:cs typeface="Tw Cen MT"/>
                <a:sym typeface="Tw Cen MT"/>
              </a:defRPr>
            </a:pPr>
            <a:endParaRPr/>
          </a:p>
        </p:txBody>
      </p:sp>
      <p:sp>
        <p:nvSpPr>
          <p:cNvPr id="736" name="Shape"/>
          <p:cNvSpPr/>
          <p:nvPr/>
        </p:nvSpPr>
        <p:spPr>
          <a:xfrm>
            <a:off x="2379508" y="-109524"/>
            <a:ext cx="1486516" cy="7077049"/>
          </a:xfrm>
          <a:custGeom>
            <a:avLst/>
            <a:gdLst/>
            <a:ahLst/>
            <a:cxnLst>
              <a:cxn ang="0">
                <a:pos x="wd2" y="hd2"/>
              </a:cxn>
              <a:cxn ang="5400000">
                <a:pos x="wd2" y="hd2"/>
              </a:cxn>
              <a:cxn ang="10800000">
                <a:pos x="wd2" y="hd2"/>
              </a:cxn>
              <a:cxn ang="16200000">
                <a:pos x="wd2" y="hd2"/>
              </a:cxn>
            </a:cxnLst>
            <a:rect l="0" t="0" r="r" b="b"/>
            <a:pathLst>
              <a:path w="16256" h="21600" extrusionOk="0">
                <a:moveTo>
                  <a:pt x="226" y="0"/>
                </a:moveTo>
                <a:cubicBezTo>
                  <a:pt x="21600" y="5965"/>
                  <a:pt x="21600" y="15635"/>
                  <a:pt x="226" y="21600"/>
                </a:cubicBezTo>
                <a:lnTo>
                  <a:pt x="0" y="21537"/>
                </a:lnTo>
                <a:cubicBezTo>
                  <a:pt x="21249" y="15607"/>
                  <a:pt x="21249" y="5993"/>
                  <a:pt x="0" y="63"/>
                </a:cubicBezTo>
                <a:close/>
              </a:path>
            </a:pathLst>
          </a:custGeom>
          <a:ln w="15875">
            <a:solidFill>
              <a:srgbClr val="F3681C"/>
            </a:solidFill>
          </a:ln>
        </p:spPr>
        <p:txBody>
          <a:bodyPr lIns="45718" tIns="45718" rIns="45718" bIns="45718"/>
          <a:lstStyle/>
          <a:p>
            <a:pPr defTabSz="914400">
              <a:lnSpc>
                <a:spcPct val="120000"/>
              </a:lnSpc>
              <a:spcBef>
                <a:spcPts val="1000"/>
              </a:spcBef>
              <a:defRPr sz="2000" cap="all">
                <a:latin typeface="Tw Cen MT"/>
                <a:ea typeface="Tw Cen MT"/>
                <a:cs typeface="Tw Cen MT"/>
                <a:sym typeface="Tw Cen MT"/>
              </a:defRPr>
            </a:pPr>
            <a:endParaRPr/>
          </a:p>
        </p:txBody>
      </p:sp>
      <p:grpSp>
        <p:nvGrpSpPr>
          <p:cNvPr id="741" name="Group"/>
          <p:cNvGrpSpPr/>
          <p:nvPr/>
        </p:nvGrpSpPr>
        <p:grpSpPr>
          <a:xfrm>
            <a:off x="2963287" y="870223"/>
            <a:ext cx="9981942" cy="1029518"/>
            <a:chOff x="-2" y="-1"/>
            <a:chExt cx="9981942" cy="1029516"/>
          </a:xfrm>
        </p:grpSpPr>
        <p:sp>
          <p:nvSpPr>
            <p:cNvPr id="737" name="Report a suspected serious or unusual reactions to: Team leader (nurse) Primary healthcare clinic, hospital, doctor"/>
            <p:cNvSpPr txBox="1"/>
            <p:nvPr/>
          </p:nvSpPr>
          <p:spPr>
            <a:xfrm>
              <a:off x="990608" y="99878"/>
              <a:ext cx="8991332" cy="9296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p>
              <a:pPr defTabSz="12700">
                <a:spcBef>
                  <a:spcPts val="1000"/>
                </a:spcBef>
                <a:tabLst>
                  <a:tab pos="342900" algn="l"/>
                  <a:tab pos="355600" algn="l"/>
                </a:tabLst>
                <a:defRPr sz="2800">
                  <a:solidFill>
                    <a:srgbClr val="1C345B"/>
                  </a:solidFill>
                  <a:latin typeface="Tw Cen MT"/>
                  <a:ea typeface="Tw Cen MT"/>
                  <a:cs typeface="Tw Cen MT"/>
                  <a:sym typeface="Tw Cen MT"/>
                </a:defRPr>
              </a:pPr>
              <a:r>
                <a:t>Report suspected serious reactions to:</a:t>
              </a:r>
              <a:br/>
              <a:r>
                <a:t> </a:t>
              </a:r>
              <a:r>
                <a:rPr b="1"/>
                <a:t>OTL, facility nurse</a:t>
              </a:r>
              <a:r>
                <a:t>, primary health care clinic, hospital</a:t>
              </a:r>
            </a:p>
          </p:txBody>
        </p:sp>
        <p:grpSp>
          <p:nvGrpSpPr>
            <p:cNvPr id="740" name="Group"/>
            <p:cNvGrpSpPr/>
            <p:nvPr/>
          </p:nvGrpSpPr>
          <p:grpSpPr>
            <a:xfrm>
              <a:off x="-3" y="-2"/>
              <a:ext cx="939759" cy="939761"/>
              <a:chOff x="-1" y="0"/>
              <a:chExt cx="939758" cy="939759"/>
            </a:xfrm>
          </p:grpSpPr>
          <p:sp>
            <p:nvSpPr>
              <p:cNvPr id="738" name="Circle"/>
              <p:cNvSpPr/>
              <p:nvPr/>
            </p:nvSpPr>
            <p:spPr>
              <a:xfrm>
                <a:off x="-2" y="-1"/>
                <a:ext cx="939760" cy="939761"/>
              </a:xfrm>
              <a:prstGeom prst="ellipse">
                <a:avLst/>
              </a:prstGeom>
              <a:solidFill>
                <a:srgbClr val="00AEBF"/>
              </a:solidFill>
              <a:ln w="15875" cap="flat">
                <a:solidFill>
                  <a:srgbClr val="FFFFF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pic>
            <p:nvPicPr>
              <p:cNvPr id="739" name="Image" descr="Image"/>
              <p:cNvPicPr>
                <a:picLocks noChangeAspect="1"/>
              </p:cNvPicPr>
              <p:nvPr/>
            </p:nvPicPr>
            <p:blipFill>
              <a:blip r:embed="rId4"/>
              <a:stretch>
                <a:fillRect/>
              </a:stretch>
            </p:blipFill>
            <p:spPr>
              <a:xfrm>
                <a:off x="252921" y="169222"/>
                <a:ext cx="452768" cy="598491"/>
              </a:xfrm>
              <a:prstGeom prst="rect">
                <a:avLst/>
              </a:prstGeom>
              <a:ln w="12700" cap="flat">
                <a:noFill/>
                <a:miter lim="400000"/>
              </a:ln>
              <a:effectLst/>
            </p:spPr>
          </p:pic>
        </p:grpSp>
      </p:grpSp>
      <p:grpSp>
        <p:nvGrpSpPr>
          <p:cNvPr id="746" name="Group"/>
          <p:cNvGrpSpPr/>
          <p:nvPr/>
        </p:nvGrpSpPr>
        <p:grpSpPr>
          <a:xfrm>
            <a:off x="3388176" y="2332998"/>
            <a:ext cx="7809328" cy="947710"/>
            <a:chOff x="-1" y="-1"/>
            <a:chExt cx="7809326" cy="947708"/>
          </a:xfrm>
        </p:grpSpPr>
        <p:sp>
          <p:nvSpPr>
            <p:cNvPr id="742" name="All suspicious reactions to be reported – even if you are unsure"/>
            <p:cNvSpPr txBox="1"/>
            <p:nvPr/>
          </p:nvSpPr>
          <p:spPr>
            <a:xfrm>
              <a:off x="1095889" y="-2"/>
              <a:ext cx="6713436" cy="878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defTabSz="12700">
                <a:spcBef>
                  <a:spcPts val="1000"/>
                </a:spcBef>
                <a:tabLst>
                  <a:tab pos="342900" algn="l"/>
                  <a:tab pos="355600" algn="l"/>
                </a:tabLst>
                <a:defRPr sz="2800" spc="-93">
                  <a:solidFill>
                    <a:srgbClr val="1C345B"/>
                  </a:solidFill>
                  <a:latin typeface="Tw Cen MT"/>
                  <a:ea typeface="Tw Cen MT"/>
                  <a:cs typeface="Tw Cen MT"/>
                  <a:sym typeface="Tw Cen MT"/>
                </a:defRPr>
              </a:lvl1pPr>
            </a:lstStyle>
            <a:p>
              <a:r>
                <a:t>All suspicious reactions to be reported – even if you are unsure</a:t>
              </a:r>
            </a:p>
          </p:txBody>
        </p:sp>
        <p:grpSp>
          <p:nvGrpSpPr>
            <p:cNvPr id="745" name="Group"/>
            <p:cNvGrpSpPr/>
            <p:nvPr/>
          </p:nvGrpSpPr>
          <p:grpSpPr>
            <a:xfrm>
              <a:off x="-2" y="7931"/>
              <a:ext cx="939759" cy="939777"/>
              <a:chOff x="-1" y="-1"/>
              <a:chExt cx="939758" cy="939775"/>
            </a:xfrm>
          </p:grpSpPr>
          <p:sp>
            <p:nvSpPr>
              <p:cNvPr id="743" name="Circle"/>
              <p:cNvSpPr/>
              <p:nvPr/>
            </p:nvSpPr>
            <p:spPr>
              <a:xfrm>
                <a:off x="-2" y="-2"/>
                <a:ext cx="939760" cy="939777"/>
              </a:xfrm>
              <a:prstGeom prst="ellipse">
                <a:avLst/>
              </a:prstGeom>
              <a:solidFill>
                <a:srgbClr val="00AEBF"/>
              </a:solidFill>
              <a:ln w="15875" cap="flat">
                <a:solidFill>
                  <a:srgbClr val="FFFFF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pic>
            <p:nvPicPr>
              <p:cNvPr id="744" name="Image" descr="Image"/>
              <p:cNvPicPr>
                <a:picLocks noChangeAspect="1"/>
              </p:cNvPicPr>
              <p:nvPr/>
            </p:nvPicPr>
            <p:blipFill>
              <a:blip r:embed="rId5"/>
              <a:stretch>
                <a:fillRect/>
              </a:stretch>
            </p:blipFill>
            <p:spPr>
              <a:xfrm>
                <a:off x="215419" y="198242"/>
                <a:ext cx="477164" cy="543285"/>
              </a:xfrm>
              <a:prstGeom prst="rect">
                <a:avLst/>
              </a:prstGeom>
              <a:ln w="12700" cap="flat">
                <a:noFill/>
                <a:miter lim="400000"/>
              </a:ln>
              <a:effectLst/>
            </p:spPr>
          </p:pic>
        </p:grpSp>
      </p:grpSp>
      <p:grpSp>
        <p:nvGrpSpPr>
          <p:cNvPr id="751" name="Group"/>
          <p:cNvGrpSpPr/>
          <p:nvPr/>
        </p:nvGrpSpPr>
        <p:grpSpPr>
          <a:xfrm>
            <a:off x="3420064" y="3628997"/>
            <a:ext cx="8035263" cy="939775"/>
            <a:chOff x="-2" y="-2"/>
            <a:chExt cx="8035261" cy="939774"/>
          </a:xfrm>
        </p:grpSpPr>
        <p:sp>
          <p:nvSpPr>
            <p:cNvPr id="747" name="You don’t have to be certain in order to report it"/>
            <p:cNvSpPr txBox="1"/>
            <p:nvPr/>
          </p:nvSpPr>
          <p:spPr>
            <a:xfrm>
              <a:off x="1095893" y="227309"/>
              <a:ext cx="6939367" cy="485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defTabSz="12700">
                <a:spcBef>
                  <a:spcPts val="1000"/>
                </a:spcBef>
                <a:tabLst>
                  <a:tab pos="342900" algn="l"/>
                  <a:tab pos="355600" algn="l"/>
                </a:tabLst>
                <a:defRPr sz="2800">
                  <a:solidFill>
                    <a:srgbClr val="1C345B"/>
                  </a:solidFill>
                  <a:latin typeface="Tw Cen MT"/>
                  <a:ea typeface="Tw Cen MT"/>
                  <a:cs typeface="Tw Cen MT"/>
                  <a:sym typeface="Tw Cen MT"/>
                </a:defRPr>
              </a:lvl1pPr>
            </a:lstStyle>
            <a:p>
              <a:r>
                <a:t>You don’t have to be certain in order to report it</a:t>
              </a:r>
            </a:p>
          </p:txBody>
        </p:sp>
        <p:grpSp>
          <p:nvGrpSpPr>
            <p:cNvPr id="750" name="Group"/>
            <p:cNvGrpSpPr/>
            <p:nvPr/>
          </p:nvGrpSpPr>
          <p:grpSpPr>
            <a:xfrm>
              <a:off x="-3" y="-3"/>
              <a:ext cx="939763" cy="939775"/>
              <a:chOff x="-1" y="-1"/>
              <a:chExt cx="939762" cy="939774"/>
            </a:xfrm>
          </p:grpSpPr>
          <p:sp>
            <p:nvSpPr>
              <p:cNvPr id="748" name="Circle"/>
              <p:cNvSpPr/>
              <p:nvPr/>
            </p:nvSpPr>
            <p:spPr>
              <a:xfrm>
                <a:off x="-2" y="-2"/>
                <a:ext cx="939763" cy="939775"/>
              </a:xfrm>
              <a:prstGeom prst="ellipse">
                <a:avLst/>
              </a:prstGeom>
              <a:solidFill>
                <a:srgbClr val="00AEBF"/>
              </a:solidFill>
              <a:ln w="15875" cap="flat">
                <a:solidFill>
                  <a:srgbClr val="FFFFF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pic>
            <p:nvPicPr>
              <p:cNvPr id="749" name="Image" descr="Image"/>
              <p:cNvPicPr>
                <a:picLocks noChangeAspect="1"/>
              </p:cNvPicPr>
              <p:nvPr/>
            </p:nvPicPr>
            <p:blipFill>
              <a:blip r:embed="rId6"/>
              <a:stretch>
                <a:fillRect/>
              </a:stretch>
            </p:blipFill>
            <p:spPr>
              <a:xfrm>
                <a:off x="136078" y="227307"/>
                <a:ext cx="667605" cy="475063"/>
              </a:xfrm>
              <a:prstGeom prst="rect">
                <a:avLst/>
              </a:prstGeom>
              <a:ln w="12700" cap="flat">
                <a:noFill/>
                <a:miter lim="400000"/>
              </a:ln>
              <a:effectLst/>
            </p:spPr>
          </p:pic>
        </p:grpSp>
      </p:grpSp>
      <p:grpSp>
        <p:nvGrpSpPr>
          <p:cNvPr id="756" name="Group"/>
          <p:cNvGrpSpPr/>
          <p:nvPr/>
        </p:nvGrpSpPr>
        <p:grpSpPr>
          <a:xfrm>
            <a:off x="3065784" y="4952582"/>
            <a:ext cx="8699893" cy="1024961"/>
            <a:chOff x="-1" y="-2"/>
            <a:chExt cx="8699892" cy="1024960"/>
          </a:xfrm>
        </p:grpSpPr>
        <p:sp>
          <p:nvSpPr>
            <p:cNvPr id="752" name="Report any serious event such as death, hospitalisation, prolonged hospitalisation, birth defects, life threatening, disability or incapacitation"/>
            <p:cNvSpPr txBox="1"/>
            <p:nvPr/>
          </p:nvSpPr>
          <p:spPr>
            <a:xfrm>
              <a:off x="888112" y="291745"/>
              <a:ext cx="7811779" cy="4851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defTabSz="12700">
                <a:spcBef>
                  <a:spcPts val="1000"/>
                </a:spcBef>
                <a:tabLst>
                  <a:tab pos="342900" algn="l"/>
                  <a:tab pos="355600" algn="l"/>
                </a:tabLst>
                <a:defRPr sz="2800" b="1" spc="-100">
                  <a:solidFill>
                    <a:srgbClr val="1C345B"/>
                  </a:solidFill>
                  <a:latin typeface="Tw Cen MT"/>
                  <a:ea typeface="Tw Cen MT"/>
                  <a:cs typeface="Tw Cen MT"/>
                  <a:sym typeface="Tw Cen MT"/>
                </a:defRPr>
              </a:lvl1pPr>
            </a:lstStyle>
            <a:p>
              <a:r>
                <a:t>PLEASE REPORT ALL SERIOUS SUSPECTED ADRs </a:t>
              </a:r>
            </a:p>
          </p:txBody>
        </p:sp>
        <p:grpSp>
          <p:nvGrpSpPr>
            <p:cNvPr id="755" name="Group"/>
            <p:cNvGrpSpPr/>
            <p:nvPr/>
          </p:nvGrpSpPr>
          <p:grpSpPr>
            <a:xfrm>
              <a:off x="-2" y="-3"/>
              <a:ext cx="1026117" cy="1024961"/>
              <a:chOff x="0" y="-1"/>
              <a:chExt cx="1026116" cy="1024960"/>
            </a:xfrm>
          </p:grpSpPr>
          <p:sp>
            <p:nvSpPr>
              <p:cNvPr id="753" name="Circle"/>
              <p:cNvSpPr/>
              <p:nvPr/>
            </p:nvSpPr>
            <p:spPr>
              <a:xfrm>
                <a:off x="-1" y="-2"/>
                <a:ext cx="1026117" cy="1024961"/>
              </a:xfrm>
              <a:prstGeom prst="ellipse">
                <a:avLst/>
              </a:prstGeom>
              <a:solidFill>
                <a:srgbClr val="00AEBF"/>
              </a:solidFill>
              <a:ln w="15875" cap="flat">
                <a:solidFill>
                  <a:srgbClr val="FFFFF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pic>
            <p:nvPicPr>
              <p:cNvPr id="754" name="Image" descr="Image"/>
              <p:cNvPicPr>
                <a:picLocks noChangeAspect="1"/>
              </p:cNvPicPr>
              <p:nvPr/>
            </p:nvPicPr>
            <p:blipFill>
              <a:blip r:embed="rId7"/>
              <a:stretch>
                <a:fillRect/>
              </a:stretch>
            </p:blipFill>
            <p:spPr>
              <a:xfrm>
                <a:off x="135167" y="209992"/>
                <a:ext cx="755780" cy="604974"/>
              </a:xfrm>
              <a:prstGeom prst="rect">
                <a:avLst/>
              </a:prstGeom>
              <a:ln w="12700" cap="flat">
                <a:noFill/>
                <a:miter lim="400000"/>
              </a:ln>
              <a:effectLst/>
            </p:spPr>
          </p:pic>
        </p:grpSp>
      </p:grpSp>
      <p:sp>
        <p:nvSpPr>
          <p:cNvPr id="757" name="How to recognise a suspected ADR?"/>
          <p:cNvSpPr txBox="1"/>
          <p:nvPr/>
        </p:nvSpPr>
        <p:spPr>
          <a:xfrm>
            <a:off x="1671696" y="237232"/>
            <a:ext cx="9141853" cy="607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5880" tIns="55880" rIns="55880" bIns="55880" anchor="ctr">
            <a:spAutoFit/>
          </a:bodyPr>
          <a:lstStyle>
            <a:lvl1pPr algn="ctr" defTabSz="1955800">
              <a:lnSpc>
                <a:spcPct val="90000"/>
              </a:lnSpc>
              <a:spcBef>
                <a:spcPts val="1800"/>
              </a:spcBef>
              <a:defRPr sz="3600">
                <a:solidFill>
                  <a:srgbClr val="F3681C"/>
                </a:solidFill>
                <a:latin typeface="Tw Cen MT"/>
                <a:ea typeface="Tw Cen MT"/>
                <a:cs typeface="Tw Cen MT"/>
                <a:sym typeface="Tw Cen MT"/>
              </a:defRPr>
            </a:lvl1pPr>
          </a:lstStyle>
          <a:p>
            <a:r>
              <a:t>REPORTING BY CHWs</a:t>
            </a:r>
          </a:p>
        </p:txBody>
      </p:sp>
      <p:sp>
        <p:nvSpPr>
          <p:cNvPr id="758"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16</a:t>
            </a:fld>
            <a:endParaRPr/>
          </a:p>
        </p:txBody>
      </p:sp>
      <p:sp>
        <p:nvSpPr>
          <p:cNvPr id="759" name="ADR Reporting for CHWs"/>
          <p:cNvSpPr txBox="1"/>
          <p:nvPr/>
        </p:nvSpPr>
        <p:spPr>
          <a:xfrm>
            <a:off x="10043235" y="6431005"/>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Helpful tips to avoid medicine adverse reactions"/>
          <p:cNvSpPr txBox="1"/>
          <p:nvPr/>
        </p:nvSpPr>
        <p:spPr>
          <a:xfrm>
            <a:off x="281056" y="519103"/>
            <a:ext cx="11629888" cy="543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5880" tIns="55880" rIns="55880" bIns="55880" anchor="ctr">
            <a:spAutoFit/>
          </a:bodyPr>
          <a:lstStyle>
            <a:lvl1pPr algn="ctr" defTabSz="1955800">
              <a:lnSpc>
                <a:spcPct val="90000"/>
              </a:lnSpc>
              <a:spcBef>
                <a:spcPts val="1800"/>
              </a:spcBef>
              <a:defRPr sz="3200" b="1">
                <a:solidFill>
                  <a:srgbClr val="F3681C"/>
                </a:solidFill>
                <a:latin typeface="Tw Cen MT"/>
                <a:ea typeface="Tw Cen MT"/>
                <a:cs typeface="Tw Cen MT"/>
                <a:sym typeface="Tw Cen MT"/>
              </a:defRPr>
            </a:lvl1pPr>
          </a:lstStyle>
          <a:p>
            <a:r>
              <a:t>Helpful tips to avoid adverse drug reactions</a:t>
            </a:r>
          </a:p>
        </p:txBody>
      </p:sp>
      <p:grpSp>
        <p:nvGrpSpPr>
          <p:cNvPr id="770" name="Group"/>
          <p:cNvGrpSpPr/>
          <p:nvPr/>
        </p:nvGrpSpPr>
        <p:grpSpPr>
          <a:xfrm>
            <a:off x="248923" y="1309647"/>
            <a:ext cx="7024716" cy="5389740"/>
            <a:chOff x="-1" y="-2"/>
            <a:chExt cx="7024715" cy="5389738"/>
          </a:xfrm>
        </p:grpSpPr>
        <p:grpSp>
          <p:nvGrpSpPr>
            <p:cNvPr id="766" name="Group"/>
            <p:cNvGrpSpPr/>
            <p:nvPr/>
          </p:nvGrpSpPr>
          <p:grpSpPr>
            <a:xfrm>
              <a:off x="20538" y="-3"/>
              <a:ext cx="5576927" cy="1364690"/>
              <a:chOff x="0" y="0"/>
              <a:chExt cx="5576926" cy="1364688"/>
            </a:xfrm>
          </p:grpSpPr>
          <p:sp>
            <p:nvSpPr>
              <p:cNvPr id="764" name="Rounded Rectangle"/>
              <p:cNvSpPr/>
              <p:nvPr/>
            </p:nvSpPr>
            <p:spPr>
              <a:xfrm>
                <a:off x="-1" y="-1"/>
                <a:ext cx="5576927" cy="1364689"/>
              </a:xfrm>
              <a:prstGeom prst="roundRect">
                <a:avLst>
                  <a:gd name="adj" fmla="val 15000"/>
                </a:avLst>
              </a:prstGeom>
              <a:solidFill>
                <a:srgbClr val="FFFFFF"/>
              </a:solidFill>
              <a:ln w="50800" cap="flat">
                <a:solidFill>
                  <a:srgbClr val="F3681C"/>
                </a:solidFill>
                <a:prstDash val="solid"/>
                <a:round/>
              </a:ln>
              <a:effectLst/>
            </p:spPr>
            <p:txBody>
              <a:bodyPr wrap="square" lIns="45718" tIns="45718" rIns="45718" bIns="45718" numCol="1" anchor="ctr">
                <a:noAutofit/>
              </a:bodyPr>
              <a:lstStyle/>
              <a:p>
                <a:pPr>
                  <a:defRPr>
                    <a:latin typeface="+mn-lt"/>
                    <a:ea typeface="+mn-ea"/>
                    <a:cs typeface="+mn-cs"/>
                    <a:sym typeface="Helvetica"/>
                  </a:defRPr>
                </a:pPr>
                <a:endParaRPr/>
              </a:p>
            </p:txBody>
          </p:sp>
          <p:sp>
            <p:nvSpPr>
              <p:cNvPr id="765" name="BEFORE…"/>
              <p:cNvSpPr txBox="1"/>
              <p:nvPr/>
            </p:nvSpPr>
            <p:spPr>
              <a:xfrm>
                <a:off x="271971" y="159991"/>
                <a:ext cx="5244384" cy="5237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defTabSz="711200">
                  <a:lnSpc>
                    <a:spcPct val="90000"/>
                  </a:lnSpc>
                  <a:spcBef>
                    <a:spcPts val="600"/>
                  </a:spcBef>
                  <a:defRPr sz="2800" b="1">
                    <a:solidFill>
                      <a:srgbClr val="F3681C"/>
                    </a:solidFill>
                    <a:latin typeface="Tw Cen MT"/>
                    <a:ea typeface="Tw Cen MT"/>
                    <a:cs typeface="Tw Cen MT"/>
                    <a:sym typeface="Tw Cen MT"/>
                  </a:defRPr>
                </a:lvl1pPr>
              </a:lstStyle>
              <a:p>
                <a:r>
                  <a:t>BEFORE taking medication</a:t>
                </a:r>
              </a:p>
            </p:txBody>
          </p:sp>
        </p:grpSp>
        <p:grpSp>
          <p:nvGrpSpPr>
            <p:cNvPr id="769" name="Group"/>
            <p:cNvGrpSpPr/>
            <p:nvPr/>
          </p:nvGrpSpPr>
          <p:grpSpPr>
            <a:xfrm>
              <a:off x="-2" y="672073"/>
              <a:ext cx="7024716" cy="4717664"/>
              <a:chOff x="-1" y="-1"/>
              <a:chExt cx="7024715" cy="4717663"/>
            </a:xfrm>
          </p:grpSpPr>
          <p:sp>
            <p:nvSpPr>
              <p:cNvPr id="767" name="Rectangle"/>
              <p:cNvSpPr/>
              <p:nvPr/>
            </p:nvSpPr>
            <p:spPr>
              <a:xfrm>
                <a:off x="-2" y="-2"/>
                <a:ext cx="7024717" cy="4717665"/>
              </a:xfrm>
              <a:prstGeom prst="rect">
                <a:avLst/>
              </a:prstGeom>
              <a:solidFill>
                <a:srgbClr val="F3681C"/>
              </a:solidFill>
              <a:ln w="12700" cap="flat">
                <a:noFill/>
                <a:miter lim="400000"/>
              </a:ln>
              <a:effectLst/>
            </p:spPr>
            <p:txBody>
              <a:bodyPr wrap="square" lIns="45718" tIns="45718" rIns="45718" bIns="45718" numCol="1" anchor="t">
                <a:noAutofit/>
              </a:bodyPr>
              <a:lstStyle/>
              <a:p>
                <a:pPr defTabSz="711200">
                  <a:lnSpc>
                    <a:spcPct val="90000"/>
                  </a:lnSpc>
                  <a:spcBef>
                    <a:spcPts val="300"/>
                  </a:spcBef>
                  <a:defRPr sz="1600">
                    <a:latin typeface="Tw Cen MT"/>
                    <a:ea typeface="Tw Cen MT"/>
                    <a:cs typeface="Tw Cen MT"/>
                    <a:sym typeface="Tw Cen MT"/>
                  </a:defRPr>
                </a:pPr>
                <a:endParaRPr/>
              </a:p>
            </p:txBody>
          </p:sp>
          <p:sp>
            <p:nvSpPr>
              <p:cNvPr id="768" name="KNOW your medicines well. Tell your Dr, nurse, CHW, pharmacist which Rx you are taking…"/>
              <p:cNvSpPr txBox="1"/>
              <p:nvPr/>
            </p:nvSpPr>
            <p:spPr>
              <a:xfrm>
                <a:off x="34868" y="399644"/>
                <a:ext cx="6954977" cy="3472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5340" tIns="85340" rIns="85340" bIns="85340" numCol="1" anchor="t">
                <a:spAutoFit/>
              </a:bodyPr>
              <a:lstStyle/>
              <a:p>
                <a:pPr marL="469900" lvl="1" indent="-457200" defTabSz="711200">
                  <a:lnSpc>
                    <a:spcPct val="140000"/>
                  </a:lnSpc>
                  <a:spcBef>
                    <a:spcPts val="600"/>
                  </a:spcBef>
                  <a:buSzPct val="100000"/>
                  <a:buFont typeface="Tw Cen MT"/>
                  <a:buChar char="๏"/>
                  <a:defRPr sz="2800">
                    <a:solidFill>
                      <a:srgbClr val="FFFFFF"/>
                    </a:solidFill>
                    <a:latin typeface="Tw Cen MT"/>
                    <a:ea typeface="Tw Cen MT"/>
                    <a:cs typeface="Tw Cen MT"/>
                    <a:sym typeface="Tw Cen MT"/>
                  </a:defRPr>
                </a:pPr>
                <a:r>
                  <a:t>The client must </a:t>
                </a:r>
                <a:r>
                  <a:rPr b="1"/>
                  <a:t>KNOW</a:t>
                </a:r>
                <a:r>
                  <a:t> their medicines well. </a:t>
                </a:r>
                <a:endParaRPr b="1"/>
              </a:p>
              <a:p>
                <a:pPr marL="469900" lvl="1" indent="-457200" defTabSz="711200">
                  <a:lnSpc>
                    <a:spcPct val="140000"/>
                  </a:lnSpc>
                  <a:buSzPct val="100000"/>
                  <a:buFont typeface="Tw Cen MT"/>
                  <a:buChar char="๏"/>
                  <a:defRPr sz="2800">
                    <a:solidFill>
                      <a:srgbClr val="FFFFFF"/>
                    </a:solidFill>
                    <a:latin typeface="Tw Cen MT"/>
                    <a:ea typeface="Tw Cen MT"/>
                    <a:cs typeface="Tw Cen MT"/>
                    <a:sym typeface="Tw Cen MT"/>
                  </a:defRPr>
                </a:pPr>
                <a:r>
                  <a:t>Client to </a:t>
                </a:r>
                <a:r>
                  <a:rPr b="1"/>
                  <a:t>INFORM</a:t>
                </a:r>
                <a:r>
                  <a:t> the CHW, doctor, nurse, pharmacist which medicine they are taking.</a:t>
                </a:r>
              </a:p>
              <a:p>
                <a:pPr marL="469900" lvl="1" indent="-457200" defTabSz="711200">
                  <a:lnSpc>
                    <a:spcPct val="140000"/>
                  </a:lnSpc>
                  <a:spcBef>
                    <a:spcPts val="600"/>
                  </a:spcBef>
                  <a:buSzPct val="100000"/>
                  <a:buFont typeface="Tw Cen MT"/>
                  <a:buChar char="๏"/>
                  <a:defRPr sz="2800">
                    <a:solidFill>
                      <a:srgbClr val="FFFFFF"/>
                    </a:solidFill>
                    <a:latin typeface="Tw Cen MT"/>
                    <a:ea typeface="Tw Cen MT"/>
                    <a:cs typeface="Tw Cen MT"/>
                    <a:sym typeface="Tw Cen MT"/>
                  </a:defRPr>
                </a:pPr>
                <a:r>
                  <a:t>Client to </a:t>
                </a:r>
                <a:r>
                  <a:rPr b="1"/>
                  <a:t>INFORM</a:t>
                </a:r>
                <a:r>
                  <a:t> the CHW of any previous reactions or allergies to medicines.</a:t>
                </a:r>
              </a:p>
              <a:p>
                <a:pPr marL="469900" lvl="1" indent="-457200" defTabSz="711200">
                  <a:lnSpc>
                    <a:spcPct val="140000"/>
                  </a:lnSpc>
                  <a:spcBef>
                    <a:spcPts val="600"/>
                  </a:spcBef>
                  <a:buSzPct val="100000"/>
                  <a:buFont typeface="Tw Cen MT"/>
                  <a:buChar char="๏"/>
                  <a:defRPr sz="2800">
                    <a:solidFill>
                      <a:srgbClr val="FFFFFF"/>
                    </a:solidFill>
                    <a:latin typeface="Tw Cen MT"/>
                    <a:ea typeface="Tw Cen MT"/>
                    <a:cs typeface="Tw Cen MT"/>
                    <a:sym typeface="Tw Cen MT"/>
                  </a:defRPr>
                </a:pPr>
                <a:r>
                  <a:t>Client not to </a:t>
                </a:r>
                <a:r>
                  <a:rPr b="1"/>
                  <a:t>borrow / share</a:t>
                </a:r>
                <a:r>
                  <a:t> medicines.</a:t>
                </a:r>
              </a:p>
            </p:txBody>
          </p:sp>
        </p:grpSp>
      </p:grpSp>
      <p:sp>
        <p:nvSpPr>
          <p:cNvPr id="771" name="Rectangle"/>
          <p:cNvSpPr/>
          <p:nvPr/>
        </p:nvSpPr>
        <p:spPr>
          <a:xfrm>
            <a:off x="7380005" y="1981728"/>
            <a:ext cx="4642499" cy="4717656"/>
          </a:xfrm>
          <a:prstGeom prst="rect">
            <a:avLst/>
          </a:prstGeom>
          <a:blipFill>
            <a:blip r:embed="rId2"/>
            <a:stretch>
              <a:fillRect/>
            </a:stretch>
          </a:blipFill>
          <a:ln w="25400">
            <a:solidFill>
              <a:srgbClr val="F3681C"/>
            </a:solidFill>
            <a:miter lim="400000"/>
          </a:ln>
        </p:spPr>
        <p:txBody>
          <a:bodyPr lIns="45718" tIns="45718" rIns="45718" bIns="45718" anchor="ctr"/>
          <a:lstStyle/>
          <a:p>
            <a:pPr>
              <a:defRPr>
                <a:latin typeface="+mn-lt"/>
                <a:ea typeface="+mn-ea"/>
                <a:cs typeface="+mn-cs"/>
                <a:sym typeface="Helvetica"/>
              </a:defRPr>
            </a:pPr>
            <a:endParaRPr/>
          </a:p>
        </p:txBody>
      </p:sp>
      <p:sp>
        <p:nvSpPr>
          <p:cNvPr id="772"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17</a:t>
            </a:fld>
            <a:endParaRPr/>
          </a:p>
        </p:txBody>
      </p:sp>
      <p:sp>
        <p:nvSpPr>
          <p:cNvPr id="773" name="ADR Reporting for CHWs"/>
          <p:cNvSpPr txBox="1"/>
          <p:nvPr/>
        </p:nvSpPr>
        <p:spPr>
          <a:xfrm>
            <a:off x="10367203" y="121508"/>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7" name="Group"/>
          <p:cNvGrpSpPr/>
          <p:nvPr/>
        </p:nvGrpSpPr>
        <p:grpSpPr>
          <a:xfrm>
            <a:off x="162413" y="970585"/>
            <a:ext cx="7322117" cy="1290929"/>
            <a:chOff x="0" y="0"/>
            <a:chExt cx="7322114" cy="1290927"/>
          </a:xfrm>
        </p:grpSpPr>
        <p:sp>
          <p:nvSpPr>
            <p:cNvPr id="775" name="Rounded Rectangle"/>
            <p:cNvSpPr/>
            <p:nvPr/>
          </p:nvSpPr>
          <p:spPr>
            <a:xfrm>
              <a:off x="-1" y="-1"/>
              <a:ext cx="5720156" cy="1290929"/>
            </a:xfrm>
            <a:prstGeom prst="roundRect">
              <a:avLst>
                <a:gd name="adj" fmla="val 15000"/>
              </a:avLst>
            </a:prstGeom>
            <a:solidFill>
              <a:srgbClr val="FFFFFF"/>
            </a:solidFill>
            <a:ln w="50800" cap="flat">
              <a:solidFill>
                <a:srgbClr val="00AEBF"/>
              </a:solidFill>
              <a:prstDash val="solid"/>
              <a:round/>
            </a:ln>
            <a:effectLst/>
          </p:spPr>
          <p:txBody>
            <a:bodyPr wrap="square" lIns="45718" tIns="45718" rIns="45718" bIns="45718" numCol="1" anchor="ctr">
              <a:noAutofit/>
            </a:bodyPr>
            <a:lstStyle/>
            <a:p>
              <a:pPr>
                <a:defRPr>
                  <a:latin typeface="+mn-lt"/>
                  <a:ea typeface="+mn-ea"/>
                  <a:cs typeface="+mn-cs"/>
                  <a:sym typeface="Helvetica"/>
                </a:defRPr>
              </a:pPr>
              <a:endParaRPr/>
            </a:p>
          </p:txBody>
        </p:sp>
        <p:sp>
          <p:nvSpPr>
            <p:cNvPr id="776" name="WHEN…"/>
            <p:cNvSpPr txBox="1"/>
            <p:nvPr/>
          </p:nvSpPr>
          <p:spPr>
            <a:xfrm>
              <a:off x="305584" y="117401"/>
              <a:ext cx="7016530" cy="5237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p>
              <a:pPr defTabSz="711200">
                <a:lnSpc>
                  <a:spcPct val="90000"/>
                </a:lnSpc>
                <a:spcBef>
                  <a:spcPts val="600"/>
                </a:spcBef>
                <a:defRPr sz="2800" b="1">
                  <a:solidFill>
                    <a:srgbClr val="00AEBF"/>
                  </a:solidFill>
                  <a:latin typeface="Tw Cen MT"/>
                  <a:ea typeface="Tw Cen MT"/>
                  <a:cs typeface="Tw Cen MT"/>
                  <a:sym typeface="Tw Cen MT"/>
                </a:defRPr>
              </a:pPr>
              <a:r>
                <a:t>WHEN</a:t>
              </a:r>
              <a:r>
                <a:rPr b="0"/>
                <a:t> </a:t>
              </a:r>
              <a:r>
                <a:t>taking medication</a:t>
              </a:r>
            </a:p>
          </p:txBody>
        </p:sp>
      </p:grpSp>
      <p:grpSp>
        <p:nvGrpSpPr>
          <p:cNvPr id="780" name="Group"/>
          <p:cNvGrpSpPr/>
          <p:nvPr/>
        </p:nvGrpSpPr>
        <p:grpSpPr>
          <a:xfrm>
            <a:off x="141924" y="1698089"/>
            <a:ext cx="8841307" cy="5000240"/>
            <a:chOff x="-1" y="-1"/>
            <a:chExt cx="8841306" cy="5000238"/>
          </a:xfrm>
        </p:grpSpPr>
        <p:sp>
          <p:nvSpPr>
            <p:cNvPr id="778" name="Rectangle"/>
            <p:cNvSpPr/>
            <p:nvPr/>
          </p:nvSpPr>
          <p:spPr>
            <a:xfrm>
              <a:off x="-2" y="-2"/>
              <a:ext cx="8841307" cy="5000240"/>
            </a:xfrm>
            <a:prstGeom prst="rect">
              <a:avLst/>
            </a:prstGeom>
            <a:solidFill>
              <a:srgbClr val="00AEBF"/>
            </a:solidFill>
            <a:ln w="12700" cap="flat">
              <a:noFill/>
              <a:miter lim="400000"/>
            </a:ln>
            <a:effectLst/>
          </p:spPr>
          <p:txBody>
            <a:bodyPr wrap="square" lIns="45718" tIns="45718" rIns="45718" bIns="45718" numCol="1" anchor="t">
              <a:noAutofit/>
            </a:bodyPr>
            <a:lstStyle/>
            <a:p>
              <a:pPr defTabSz="711200">
                <a:lnSpc>
                  <a:spcPct val="90000"/>
                </a:lnSpc>
                <a:spcBef>
                  <a:spcPts val="300"/>
                </a:spcBef>
                <a:defRPr sz="1600">
                  <a:latin typeface="Tw Cen MT"/>
                  <a:ea typeface="Tw Cen MT"/>
                  <a:cs typeface="Tw Cen MT"/>
                  <a:sym typeface="Tw Cen MT"/>
                </a:defRPr>
              </a:pPr>
              <a:endParaRPr/>
            </a:p>
          </p:txBody>
        </p:sp>
        <p:sp>
          <p:nvSpPr>
            <p:cNvPr id="779" name="Don’t mix your medicine with alcohol…"/>
            <p:cNvSpPr txBox="1"/>
            <p:nvPr/>
          </p:nvSpPr>
          <p:spPr>
            <a:xfrm>
              <a:off x="72992" y="563147"/>
              <a:ext cx="8525279" cy="39057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5340" tIns="85340" rIns="85340" bIns="85340" numCol="1" anchor="t">
              <a:spAutoFit/>
            </a:bodyPr>
            <a:lstStyle/>
            <a:p>
              <a:pPr marL="469900" lvl="1" indent="-457200" defTabSz="711200">
                <a:lnSpc>
                  <a:spcPct val="90000"/>
                </a:lnSpc>
                <a:spcBef>
                  <a:spcPts val="200"/>
                </a:spcBef>
                <a:buSzPct val="100000"/>
                <a:buFont typeface="Tw Cen MT"/>
                <a:buChar char="๏"/>
                <a:defRPr sz="2800" b="1">
                  <a:solidFill>
                    <a:srgbClr val="FFFFFF"/>
                  </a:solidFill>
                  <a:latin typeface="Tw Cen MT"/>
                  <a:ea typeface="Tw Cen MT"/>
                  <a:cs typeface="Tw Cen MT"/>
                  <a:sym typeface="Tw Cen MT"/>
                </a:defRPr>
              </a:pPr>
              <a:r>
                <a:t>Don’t mix </a:t>
              </a:r>
              <a:r>
                <a:rPr b="0"/>
                <a:t>medicine with alcohol.</a:t>
              </a:r>
            </a:p>
            <a:p>
              <a:pPr marL="469900" lvl="1" indent="-457200" defTabSz="711200">
                <a:lnSpc>
                  <a:spcPct val="90000"/>
                </a:lnSpc>
                <a:spcBef>
                  <a:spcPts val="200"/>
                </a:spcBef>
                <a:buSzPct val="100000"/>
                <a:buFont typeface="Tw Cen MT"/>
                <a:buChar char="๏"/>
                <a:defRPr sz="2800" b="1">
                  <a:solidFill>
                    <a:srgbClr val="FFFFFF"/>
                  </a:solidFill>
                  <a:latin typeface="Tw Cen MT"/>
                  <a:ea typeface="Tw Cen MT"/>
                  <a:cs typeface="Tw Cen MT"/>
                  <a:sym typeface="Tw Cen MT"/>
                </a:defRPr>
              </a:pPr>
              <a:r>
                <a:t>Don’t mix </a:t>
              </a:r>
              <a:r>
                <a:rPr b="0"/>
                <a:t>medicine into hot water unless instructed to do so.</a:t>
              </a:r>
            </a:p>
            <a:p>
              <a:pPr marL="469900" lvl="1" indent="-457200" defTabSz="711200">
                <a:lnSpc>
                  <a:spcPct val="90000"/>
                </a:lnSpc>
                <a:spcBef>
                  <a:spcPts val="200"/>
                </a:spcBef>
                <a:buSzPct val="100000"/>
                <a:buFont typeface="Tw Cen MT"/>
                <a:buChar char="๏"/>
                <a:defRPr sz="2800" b="1">
                  <a:solidFill>
                    <a:srgbClr val="FFFFFF"/>
                  </a:solidFill>
                  <a:latin typeface="Tw Cen MT"/>
                  <a:ea typeface="Tw Cen MT"/>
                  <a:cs typeface="Tw Cen MT"/>
                  <a:sym typeface="Tw Cen MT"/>
                </a:defRPr>
              </a:pPr>
              <a:r>
                <a:t>Don’t take </a:t>
              </a:r>
              <a:r>
                <a:rPr b="0"/>
                <a:t>vitamins simultaneously with other medicine.</a:t>
              </a:r>
            </a:p>
            <a:p>
              <a:pPr marL="469900" lvl="1" indent="-457200" defTabSz="711200">
                <a:lnSpc>
                  <a:spcPct val="90000"/>
                </a:lnSpc>
                <a:spcBef>
                  <a:spcPts val="200"/>
                </a:spcBef>
                <a:buSzPct val="100000"/>
                <a:buFont typeface="Tw Cen MT"/>
                <a:buChar char="๏"/>
                <a:defRPr sz="2800" b="1">
                  <a:solidFill>
                    <a:srgbClr val="FFFFFF"/>
                  </a:solidFill>
                  <a:latin typeface="Tw Cen MT"/>
                  <a:ea typeface="Tw Cen MT"/>
                  <a:cs typeface="Tw Cen MT"/>
                  <a:sym typeface="Tw Cen MT"/>
                </a:defRPr>
              </a:pPr>
              <a:r>
                <a:t>Follow</a:t>
              </a:r>
              <a:r>
                <a:rPr b="0"/>
                <a:t> the </a:t>
              </a:r>
              <a:r>
                <a:t>instructions</a:t>
              </a:r>
              <a:r>
                <a:rPr b="0"/>
                <a:t> on the medicine label carefully.</a:t>
              </a:r>
            </a:p>
            <a:p>
              <a:pPr marL="469900" lvl="1" indent="-457200" defTabSz="711200">
                <a:lnSpc>
                  <a:spcPct val="90000"/>
                </a:lnSpc>
                <a:spcBef>
                  <a:spcPts val="200"/>
                </a:spcBef>
                <a:buSzPct val="100000"/>
                <a:buFont typeface="Tw Cen MT"/>
                <a:buChar char="๏"/>
                <a:defRPr sz="2800" b="1">
                  <a:solidFill>
                    <a:srgbClr val="FFFFFF"/>
                  </a:solidFill>
                  <a:latin typeface="Tw Cen MT"/>
                  <a:ea typeface="Tw Cen MT"/>
                  <a:cs typeface="Tw Cen MT"/>
                  <a:sym typeface="Tw Cen MT"/>
                </a:defRPr>
              </a:pPr>
              <a:r>
                <a:t>Take medicine </a:t>
              </a:r>
              <a:r>
                <a:rPr b="0"/>
                <a:t>at same time of the day. Keep a diary of when medicine was taken.</a:t>
              </a:r>
            </a:p>
            <a:p>
              <a:pPr marL="469900" lvl="1" indent="-457200" defTabSz="711200">
                <a:lnSpc>
                  <a:spcPct val="90000"/>
                </a:lnSpc>
                <a:spcBef>
                  <a:spcPts val="200"/>
                </a:spcBef>
                <a:buSzPct val="100000"/>
                <a:buFont typeface="Tw Cen MT"/>
                <a:buChar char="๏"/>
                <a:defRPr sz="2800" b="1">
                  <a:solidFill>
                    <a:srgbClr val="FFFFFF"/>
                  </a:solidFill>
                  <a:latin typeface="Tw Cen MT"/>
                  <a:ea typeface="Tw Cen MT"/>
                  <a:cs typeface="Tw Cen MT"/>
                  <a:sym typeface="Tw Cen MT"/>
                </a:defRPr>
              </a:pPr>
              <a:r>
                <a:t>Don’t</a:t>
              </a:r>
              <a:r>
                <a:rPr b="0"/>
                <a:t> suddenly stop taking chronic medication.</a:t>
              </a:r>
            </a:p>
            <a:p>
              <a:pPr marL="469900" lvl="1" indent="-457200" defTabSz="711200">
                <a:lnSpc>
                  <a:spcPct val="90000"/>
                </a:lnSpc>
                <a:spcBef>
                  <a:spcPts val="200"/>
                </a:spcBef>
                <a:buSzPct val="100000"/>
                <a:buFont typeface="Tw Cen MT"/>
                <a:buChar char="๏"/>
                <a:defRPr sz="2800" b="1">
                  <a:solidFill>
                    <a:srgbClr val="FFFFFF"/>
                  </a:solidFill>
                  <a:latin typeface="Tw Cen MT"/>
                  <a:ea typeface="Tw Cen MT"/>
                  <a:cs typeface="Tw Cen MT"/>
                  <a:sym typeface="Tw Cen MT"/>
                </a:defRPr>
              </a:pPr>
              <a:r>
                <a:t>Remember to collect </a:t>
              </a:r>
              <a:r>
                <a:rPr b="0"/>
                <a:t>monthly repeat medication </a:t>
              </a:r>
              <a:br>
                <a:rPr b="0"/>
              </a:br>
              <a:r>
                <a:rPr b="0"/>
                <a:t>on time.</a:t>
              </a:r>
            </a:p>
          </p:txBody>
        </p:sp>
      </p:grpSp>
      <p:sp>
        <p:nvSpPr>
          <p:cNvPr id="781" name="Helpful tips to avoid medicine adverse reactions"/>
          <p:cNvSpPr txBox="1"/>
          <p:nvPr/>
        </p:nvSpPr>
        <p:spPr>
          <a:xfrm>
            <a:off x="281056" y="296077"/>
            <a:ext cx="11629888" cy="543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5880" tIns="55880" rIns="55880" bIns="55880" anchor="ctr">
            <a:spAutoFit/>
          </a:bodyPr>
          <a:lstStyle>
            <a:lvl1pPr algn="ctr" defTabSz="1955800">
              <a:lnSpc>
                <a:spcPct val="90000"/>
              </a:lnSpc>
              <a:spcBef>
                <a:spcPts val="1800"/>
              </a:spcBef>
              <a:defRPr sz="3200" b="1">
                <a:solidFill>
                  <a:srgbClr val="00AEBF"/>
                </a:solidFill>
                <a:latin typeface="Tw Cen MT"/>
                <a:ea typeface="Tw Cen MT"/>
                <a:cs typeface="Tw Cen MT"/>
                <a:sym typeface="Tw Cen MT"/>
              </a:defRPr>
            </a:lvl1pPr>
          </a:lstStyle>
          <a:p>
            <a:r>
              <a:t>Helpful tips to avoid adverse drug reactions</a:t>
            </a:r>
          </a:p>
        </p:txBody>
      </p:sp>
      <p:grpSp>
        <p:nvGrpSpPr>
          <p:cNvPr id="784" name="Group"/>
          <p:cNvGrpSpPr/>
          <p:nvPr/>
        </p:nvGrpSpPr>
        <p:grpSpPr>
          <a:xfrm>
            <a:off x="9056225" y="1698089"/>
            <a:ext cx="3043631" cy="5000241"/>
            <a:chOff x="0" y="0"/>
            <a:chExt cx="3037240" cy="5000242"/>
          </a:xfrm>
        </p:grpSpPr>
        <p:pic>
          <p:nvPicPr>
            <p:cNvPr id="782" name="Image" descr="Image"/>
            <p:cNvPicPr>
              <a:picLocks noChangeAspect="1"/>
            </p:cNvPicPr>
            <p:nvPr/>
          </p:nvPicPr>
          <p:blipFill>
            <a:blip r:embed="rId3"/>
            <a:stretch>
              <a:fillRect/>
            </a:stretch>
          </p:blipFill>
          <p:spPr>
            <a:xfrm>
              <a:off x="-1" y="-1"/>
              <a:ext cx="3037241" cy="5000243"/>
            </a:xfrm>
            <a:prstGeom prst="rect">
              <a:avLst/>
            </a:prstGeom>
            <a:ln w="25400" cap="flat">
              <a:solidFill>
                <a:srgbClr val="00AEBF"/>
              </a:solidFill>
              <a:prstDash val="solid"/>
              <a:round/>
            </a:ln>
            <a:effectLst/>
          </p:spPr>
        </p:pic>
        <p:sp>
          <p:nvSpPr>
            <p:cNvPr id="783" name="Not Equal 2"/>
            <p:cNvSpPr/>
            <p:nvPr/>
          </p:nvSpPr>
          <p:spPr>
            <a:xfrm>
              <a:off x="537245" y="1523004"/>
              <a:ext cx="1906457" cy="1437409"/>
            </a:xfrm>
            <a:custGeom>
              <a:avLst/>
              <a:gdLst/>
              <a:ahLst/>
              <a:cxnLst>
                <a:cxn ang="0">
                  <a:pos x="wd2" y="hd2"/>
                </a:cxn>
                <a:cxn ang="5400000">
                  <a:pos x="wd2" y="hd2"/>
                </a:cxn>
                <a:cxn ang="10800000">
                  <a:pos x="wd2" y="hd2"/>
                </a:cxn>
                <a:cxn ang="16200000">
                  <a:pos x="wd2" y="hd2"/>
                </a:cxn>
              </a:cxnLst>
              <a:rect l="0" t="0" r="r" b="b"/>
              <a:pathLst>
                <a:path w="21600" h="21600" extrusionOk="0">
                  <a:moveTo>
                    <a:pt x="0" y="4450"/>
                  </a:moveTo>
                  <a:lnTo>
                    <a:pt x="10511" y="4450"/>
                  </a:lnTo>
                  <a:lnTo>
                    <a:pt x="11704" y="0"/>
                  </a:lnTo>
                  <a:lnTo>
                    <a:pt x="15221" y="1738"/>
                  </a:lnTo>
                  <a:lnTo>
                    <a:pt x="14494" y="4450"/>
                  </a:lnTo>
                  <a:lnTo>
                    <a:pt x="21600" y="4450"/>
                  </a:lnTo>
                  <a:lnTo>
                    <a:pt x="21600" y="9530"/>
                  </a:lnTo>
                  <a:lnTo>
                    <a:pt x="13132" y="9530"/>
                  </a:lnTo>
                  <a:lnTo>
                    <a:pt x="12451" y="12070"/>
                  </a:lnTo>
                  <a:lnTo>
                    <a:pt x="21600" y="12070"/>
                  </a:lnTo>
                  <a:lnTo>
                    <a:pt x="21600" y="17150"/>
                  </a:lnTo>
                  <a:lnTo>
                    <a:pt x="11089" y="17150"/>
                  </a:lnTo>
                  <a:lnTo>
                    <a:pt x="9896" y="21600"/>
                  </a:lnTo>
                  <a:lnTo>
                    <a:pt x="6379" y="19862"/>
                  </a:lnTo>
                  <a:lnTo>
                    <a:pt x="7106" y="17150"/>
                  </a:lnTo>
                  <a:lnTo>
                    <a:pt x="0" y="17150"/>
                  </a:lnTo>
                  <a:lnTo>
                    <a:pt x="0" y="12070"/>
                  </a:lnTo>
                  <a:lnTo>
                    <a:pt x="8468" y="12070"/>
                  </a:lnTo>
                  <a:lnTo>
                    <a:pt x="9149" y="9530"/>
                  </a:lnTo>
                  <a:lnTo>
                    <a:pt x="0" y="9530"/>
                  </a:lnTo>
                  <a:close/>
                </a:path>
              </a:pathLst>
            </a:custGeom>
            <a:solidFill>
              <a:srgbClr val="FFFFFF"/>
            </a:solidFill>
            <a:ln w="25400" cap="flat">
              <a:solidFill>
                <a:srgbClr val="FF0000"/>
              </a:solidFill>
              <a:prstDash val="solid"/>
              <a:round/>
            </a:ln>
            <a:effectLst>
              <a:outerShdw blurRad="50800" dist="25400" dir="5400000" rotWithShape="0">
                <a:srgbClr val="000000">
                  <a:alpha val="28000"/>
                </a:srgbClr>
              </a:outerShdw>
            </a:effectLst>
          </p:spPr>
          <p:txBody>
            <a:bodyPr wrap="square" lIns="45718" tIns="45718" rIns="45718" bIns="45718" numCol="1" anchor="ctr">
              <a:noAutofit/>
            </a:bodyPr>
            <a:lstStyle/>
            <a:p>
              <a:pPr>
                <a:defRPr>
                  <a:latin typeface="+mn-lt"/>
                  <a:ea typeface="+mn-ea"/>
                  <a:cs typeface="+mn-cs"/>
                  <a:sym typeface="Helvetica"/>
                </a:defRPr>
              </a:pPr>
              <a:endParaRPr/>
            </a:p>
          </p:txBody>
        </p:sp>
      </p:grpSp>
      <p:sp>
        <p:nvSpPr>
          <p:cNvPr id="785"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18</a:t>
            </a:fld>
            <a:endParaRPr/>
          </a:p>
        </p:txBody>
      </p:sp>
      <p:sp>
        <p:nvSpPr>
          <p:cNvPr id="786" name="ADR Reporting for CHWs"/>
          <p:cNvSpPr txBox="1"/>
          <p:nvPr/>
        </p:nvSpPr>
        <p:spPr>
          <a:xfrm>
            <a:off x="10367203" y="121508"/>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Helpful tips to avoid medicine adverse reactions"/>
          <p:cNvSpPr txBox="1"/>
          <p:nvPr/>
        </p:nvSpPr>
        <p:spPr>
          <a:xfrm>
            <a:off x="36624" y="162151"/>
            <a:ext cx="11629888" cy="543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5880" tIns="55880" rIns="55880" bIns="55880" anchor="ctr">
            <a:spAutoFit/>
          </a:bodyPr>
          <a:lstStyle>
            <a:lvl1pPr algn="ctr" defTabSz="1955800">
              <a:lnSpc>
                <a:spcPct val="90000"/>
              </a:lnSpc>
              <a:spcBef>
                <a:spcPts val="1800"/>
              </a:spcBef>
              <a:defRPr sz="3200" b="1">
                <a:solidFill>
                  <a:srgbClr val="F3681C"/>
                </a:solidFill>
                <a:latin typeface="Tw Cen MT"/>
                <a:ea typeface="Tw Cen MT"/>
                <a:cs typeface="Tw Cen MT"/>
                <a:sym typeface="Tw Cen MT"/>
              </a:defRPr>
            </a:lvl1pPr>
          </a:lstStyle>
          <a:p>
            <a:r>
              <a:t>Helpful tips to correctly store ALL medicines</a:t>
            </a:r>
          </a:p>
        </p:txBody>
      </p:sp>
      <p:grpSp>
        <p:nvGrpSpPr>
          <p:cNvPr id="793" name="Group"/>
          <p:cNvGrpSpPr/>
          <p:nvPr/>
        </p:nvGrpSpPr>
        <p:grpSpPr>
          <a:xfrm>
            <a:off x="9567" y="837079"/>
            <a:ext cx="5558600" cy="1358233"/>
            <a:chOff x="-1" y="-1"/>
            <a:chExt cx="5558599" cy="1358231"/>
          </a:xfrm>
        </p:grpSpPr>
        <p:sp>
          <p:nvSpPr>
            <p:cNvPr id="791" name="Rounded Rectangle"/>
            <p:cNvSpPr/>
            <p:nvPr/>
          </p:nvSpPr>
          <p:spPr>
            <a:xfrm>
              <a:off x="233521" y="-2"/>
              <a:ext cx="5325078" cy="1358233"/>
            </a:xfrm>
            <a:prstGeom prst="roundRect">
              <a:avLst>
                <a:gd name="adj" fmla="val 15000"/>
              </a:avLst>
            </a:prstGeom>
            <a:solidFill>
              <a:srgbClr val="FFFFFF"/>
            </a:solidFill>
            <a:ln w="50800" cap="flat">
              <a:solidFill>
                <a:srgbClr val="37415D"/>
              </a:solidFill>
              <a:prstDash val="solid"/>
              <a:round/>
            </a:ln>
            <a:effectLst/>
          </p:spPr>
          <p:txBody>
            <a:bodyPr wrap="square" lIns="45718" tIns="45718" rIns="45718" bIns="45718" numCol="1" anchor="ctr">
              <a:noAutofit/>
            </a:bodyPr>
            <a:lstStyle/>
            <a:p>
              <a:pPr>
                <a:defRPr>
                  <a:latin typeface="+mn-lt"/>
                  <a:ea typeface="+mn-ea"/>
                  <a:cs typeface="+mn-cs"/>
                  <a:sym typeface="Helvetica"/>
                </a:defRPr>
              </a:pPr>
              <a:endParaRPr/>
            </a:p>
          </p:txBody>
        </p:sp>
        <p:sp>
          <p:nvSpPr>
            <p:cNvPr id="792" name="AFTER…"/>
            <p:cNvSpPr txBox="1"/>
            <p:nvPr/>
          </p:nvSpPr>
          <p:spPr>
            <a:xfrm>
              <a:off x="-2" y="153409"/>
              <a:ext cx="4994910" cy="5237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algn="ctr" defTabSz="711200">
                <a:lnSpc>
                  <a:spcPct val="90000"/>
                </a:lnSpc>
                <a:spcBef>
                  <a:spcPts val="600"/>
                </a:spcBef>
                <a:defRPr sz="2800" b="1">
                  <a:solidFill>
                    <a:srgbClr val="35415F"/>
                  </a:solidFill>
                  <a:latin typeface="Tw Cen MT"/>
                  <a:ea typeface="Tw Cen MT"/>
                  <a:cs typeface="Tw Cen MT"/>
                  <a:sym typeface="Tw Cen MT"/>
                </a:defRPr>
              </a:lvl1pPr>
            </a:lstStyle>
            <a:p>
              <a:r>
                <a:t>STORAGE  of medication</a:t>
              </a:r>
            </a:p>
          </p:txBody>
        </p:sp>
      </p:grpSp>
      <p:grpSp>
        <p:nvGrpSpPr>
          <p:cNvPr id="796" name="Group"/>
          <p:cNvGrpSpPr/>
          <p:nvPr/>
        </p:nvGrpSpPr>
        <p:grpSpPr>
          <a:xfrm>
            <a:off x="222303" y="1516189"/>
            <a:ext cx="7331782" cy="4131454"/>
            <a:chOff x="-1" y="-1"/>
            <a:chExt cx="7331780" cy="4128377"/>
          </a:xfrm>
        </p:grpSpPr>
        <p:sp>
          <p:nvSpPr>
            <p:cNvPr id="794" name="Rectangle"/>
            <p:cNvSpPr/>
            <p:nvPr/>
          </p:nvSpPr>
          <p:spPr>
            <a:xfrm>
              <a:off x="-1" y="-1"/>
              <a:ext cx="7331780" cy="4128377"/>
            </a:xfrm>
            <a:prstGeom prst="rect">
              <a:avLst/>
            </a:prstGeom>
            <a:solidFill>
              <a:srgbClr val="37415D"/>
            </a:solidFill>
            <a:ln w="12700" cap="flat">
              <a:noFill/>
              <a:miter lim="400000"/>
            </a:ln>
            <a:effectLst/>
          </p:spPr>
          <p:txBody>
            <a:bodyPr wrap="square" lIns="45718" tIns="45718" rIns="45718" bIns="45718" numCol="1" anchor="t">
              <a:noAutofit/>
            </a:bodyPr>
            <a:lstStyle/>
            <a:p>
              <a:pPr defTabSz="711200">
                <a:lnSpc>
                  <a:spcPct val="90000"/>
                </a:lnSpc>
                <a:spcBef>
                  <a:spcPts val="300"/>
                </a:spcBef>
                <a:defRPr sz="1600">
                  <a:latin typeface="Tw Cen MT"/>
                  <a:ea typeface="Tw Cen MT"/>
                  <a:cs typeface="Tw Cen MT"/>
                  <a:sym typeface="Tw Cen MT"/>
                </a:defRPr>
              </a:pPr>
              <a:endParaRPr/>
            </a:p>
          </p:txBody>
        </p:sp>
        <p:sp>
          <p:nvSpPr>
            <p:cNvPr id="795" name="Don’t suddenly stop taking your chronic medication…"/>
            <p:cNvSpPr/>
            <p:nvPr/>
          </p:nvSpPr>
          <p:spPr>
            <a:xfrm>
              <a:off x="35967" y="46756"/>
              <a:ext cx="7259843" cy="408162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5340" tIns="85340" rIns="85340" bIns="85340" numCol="1" anchor="t">
              <a:spAutoFit/>
            </a:bodyPr>
            <a:lstStyle/>
            <a:p>
              <a:pPr defTabSz="711200">
                <a:lnSpc>
                  <a:spcPct val="90000"/>
                </a:lnSpc>
                <a:spcBef>
                  <a:spcPts val="200"/>
                </a:spcBef>
                <a:defRPr sz="2700" b="1" u="sng">
                  <a:solidFill>
                    <a:srgbClr val="F3681C"/>
                  </a:solidFill>
                  <a:latin typeface="Tw Cen MT"/>
                  <a:ea typeface="Tw Cen MT"/>
                  <a:cs typeface="Tw Cen MT"/>
                  <a:sym typeface="Tw Cen MT"/>
                </a:defRPr>
              </a:pPr>
              <a:r>
                <a:rPr dirty="0"/>
                <a:t>Read the storage instructions on all package information first.</a:t>
              </a:r>
            </a:p>
            <a:p>
              <a:pPr defTabSz="711200">
                <a:lnSpc>
                  <a:spcPct val="90000"/>
                </a:lnSpc>
                <a:spcBef>
                  <a:spcPts val="200"/>
                </a:spcBef>
                <a:defRPr sz="1100" b="1" u="sng">
                  <a:solidFill>
                    <a:srgbClr val="F3681C"/>
                  </a:solidFill>
                  <a:latin typeface="Tw Cen MT"/>
                  <a:ea typeface="Tw Cen MT"/>
                  <a:cs typeface="Tw Cen MT"/>
                  <a:sym typeface="Tw Cen MT"/>
                </a:defRPr>
              </a:pPr>
              <a:endParaRPr dirty="0"/>
            </a:p>
            <a:p>
              <a:pPr marL="469900" lvl="1" indent="-457200" defTabSz="711200">
                <a:lnSpc>
                  <a:spcPct val="90000"/>
                </a:lnSpc>
                <a:spcBef>
                  <a:spcPts val="200"/>
                </a:spcBef>
                <a:buSzPct val="100000"/>
                <a:buFont typeface="Tw Cen MT"/>
                <a:buChar char="๏"/>
                <a:defRPr sz="2700" b="1">
                  <a:solidFill>
                    <a:srgbClr val="FFFFFF"/>
                  </a:solidFill>
                  <a:latin typeface="Tw Cen MT"/>
                  <a:ea typeface="Tw Cen MT"/>
                  <a:cs typeface="Tw Cen MT"/>
                  <a:sym typeface="Tw Cen MT"/>
                </a:defRPr>
              </a:pPr>
              <a:r>
                <a:rPr sz="2600" dirty="0"/>
                <a:t>Don’t mix </a:t>
              </a:r>
              <a:r>
                <a:rPr sz="2600" b="0" dirty="0"/>
                <a:t>medicine into </a:t>
              </a:r>
              <a:r>
                <a:rPr sz="2600" dirty="0"/>
                <a:t>hot water </a:t>
              </a:r>
              <a:r>
                <a:rPr sz="2600" b="0" dirty="0"/>
                <a:t>unless </a:t>
              </a:r>
              <a:br>
                <a:rPr sz="2600" b="0" dirty="0"/>
              </a:br>
              <a:r>
                <a:rPr sz="2600" b="0" dirty="0"/>
                <a:t>instructed to do so.</a:t>
              </a:r>
            </a:p>
            <a:p>
              <a:pPr marL="469900" lvl="1" indent="-457200" defTabSz="711200">
                <a:lnSpc>
                  <a:spcPct val="90000"/>
                </a:lnSpc>
                <a:spcBef>
                  <a:spcPts val="200"/>
                </a:spcBef>
                <a:buSzPct val="100000"/>
                <a:buFont typeface="Tw Cen MT"/>
                <a:buChar char="๏"/>
                <a:defRPr sz="2700" b="1">
                  <a:solidFill>
                    <a:srgbClr val="FFFFFF"/>
                  </a:solidFill>
                  <a:latin typeface="Tw Cen MT"/>
                  <a:ea typeface="Tw Cen MT"/>
                  <a:cs typeface="Tw Cen MT"/>
                  <a:sym typeface="Tw Cen MT"/>
                </a:defRPr>
              </a:pPr>
              <a:r>
                <a:rPr sz="2600" dirty="0"/>
                <a:t>Don’t store any </a:t>
              </a:r>
              <a:r>
                <a:rPr sz="2600" b="0" dirty="0"/>
                <a:t>medicine in the </a:t>
              </a:r>
              <a:r>
                <a:rPr sz="2600" dirty="0"/>
                <a:t>sun </a:t>
              </a:r>
              <a:r>
                <a:rPr sz="2600" b="0" dirty="0"/>
                <a:t>or </a:t>
              </a:r>
              <a:br>
                <a:rPr sz="2600" b="0" dirty="0"/>
              </a:br>
              <a:r>
                <a:rPr sz="2600" b="0" dirty="0"/>
                <a:t>where it can get </a:t>
              </a:r>
              <a:r>
                <a:rPr sz="2600" dirty="0"/>
                <a:t>wet (bathroom).</a:t>
              </a:r>
            </a:p>
            <a:p>
              <a:pPr marL="469900" lvl="1" indent="-457200" defTabSz="711200">
                <a:lnSpc>
                  <a:spcPct val="90000"/>
                </a:lnSpc>
                <a:spcBef>
                  <a:spcPts val="200"/>
                </a:spcBef>
                <a:buSzPct val="100000"/>
                <a:buFont typeface="Tw Cen MT"/>
                <a:buChar char="๏"/>
                <a:defRPr sz="2700">
                  <a:solidFill>
                    <a:srgbClr val="FFFFFF"/>
                  </a:solidFill>
                  <a:latin typeface="Tw Cen MT"/>
                  <a:ea typeface="Tw Cen MT"/>
                  <a:cs typeface="Tw Cen MT"/>
                  <a:sym typeface="Tw Cen MT"/>
                </a:defRPr>
              </a:pPr>
              <a:r>
                <a:rPr sz="2600" dirty="0"/>
                <a:t>Medicines are best </a:t>
              </a:r>
              <a:r>
                <a:rPr sz="2600" b="1" dirty="0"/>
                <a:t>stored in original </a:t>
              </a:r>
              <a:r>
                <a:rPr sz="2600" dirty="0"/>
                <a:t>container.</a:t>
              </a:r>
            </a:p>
            <a:p>
              <a:pPr marL="469900" lvl="1" indent="-457200" defTabSz="711200">
                <a:lnSpc>
                  <a:spcPct val="90000"/>
                </a:lnSpc>
                <a:spcBef>
                  <a:spcPts val="200"/>
                </a:spcBef>
                <a:buSzPct val="100000"/>
                <a:buFont typeface="Tw Cen MT"/>
                <a:buChar char="๏"/>
                <a:defRPr sz="2700" b="1">
                  <a:solidFill>
                    <a:srgbClr val="FFFFFF"/>
                  </a:solidFill>
                  <a:latin typeface="Tw Cen MT"/>
                  <a:ea typeface="Tw Cen MT"/>
                  <a:cs typeface="Tw Cen MT"/>
                  <a:sym typeface="Tw Cen MT"/>
                </a:defRPr>
              </a:pPr>
              <a:r>
                <a:rPr sz="2600" dirty="0" err="1"/>
                <a:t>Thermo</a:t>
              </a:r>
              <a:r>
                <a:rPr sz="2600" dirty="0"/>
                <a:t> labile</a:t>
              </a:r>
              <a:r>
                <a:rPr sz="2600" b="0" dirty="0"/>
                <a:t>: Vaccines, injections, insulin – </a:t>
              </a:r>
              <a:br>
                <a:rPr sz="2600" b="0" dirty="0"/>
              </a:br>
              <a:r>
                <a:rPr sz="2600" b="0" dirty="0"/>
                <a:t>Read the special storage instructions carefully </a:t>
              </a:r>
              <a:br>
                <a:rPr sz="2600" b="0" dirty="0"/>
              </a:br>
              <a:r>
                <a:rPr sz="2600" b="0" dirty="0"/>
                <a:t>as many of them need to be stored &lt; 8ºC.</a:t>
              </a:r>
            </a:p>
          </p:txBody>
        </p:sp>
      </p:grpSp>
      <p:pic>
        <p:nvPicPr>
          <p:cNvPr id="797" name="Picture 2" descr="Picture 2"/>
          <p:cNvPicPr>
            <a:picLocks noChangeAspect="1"/>
          </p:cNvPicPr>
          <p:nvPr/>
        </p:nvPicPr>
        <p:blipFill>
          <a:blip r:embed="rId2"/>
          <a:srcRect l="20260" r="20260" b="22177"/>
          <a:stretch>
            <a:fillRect/>
          </a:stretch>
        </p:blipFill>
        <p:spPr>
          <a:xfrm>
            <a:off x="7665396" y="1543010"/>
            <a:ext cx="4419496" cy="4081905"/>
          </a:xfrm>
          <a:prstGeom prst="rect">
            <a:avLst/>
          </a:prstGeom>
          <a:ln w="28575">
            <a:solidFill>
              <a:srgbClr val="002060"/>
            </a:solidFill>
            <a:miter lim="400000"/>
          </a:ln>
        </p:spPr>
      </p:pic>
      <p:grpSp>
        <p:nvGrpSpPr>
          <p:cNvPr id="800" name="Arrow: Left-Right 4"/>
          <p:cNvGrpSpPr/>
          <p:nvPr/>
        </p:nvGrpSpPr>
        <p:grpSpPr>
          <a:xfrm>
            <a:off x="258271" y="5702317"/>
            <a:ext cx="11461140" cy="1065915"/>
            <a:chOff x="40137" y="-169021"/>
            <a:chExt cx="11461138" cy="1696261"/>
          </a:xfrm>
        </p:grpSpPr>
        <p:sp>
          <p:nvSpPr>
            <p:cNvPr id="798" name="Double Arrow"/>
            <p:cNvSpPr/>
            <p:nvPr/>
          </p:nvSpPr>
          <p:spPr>
            <a:xfrm>
              <a:off x="40137" y="-169021"/>
              <a:ext cx="11461138" cy="1696261"/>
            </a:xfrm>
            <a:prstGeom prst="leftRightArrow">
              <a:avLst>
                <a:gd name="adj1" fmla="val 50000"/>
                <a:gd name="adj2" fmla="val 50000"/>
              </a:avLst>
            </a:prstGeom>
            <a:solidFill>
              <a:srgbClr val="FFFFFF"/>
            </a:solidFill>
            <a:ln w="25400" cap="flat">
              <a:solidFill>
                <a:schemeClr val="accent1"/>
              </a:solidFill>
              <a:prstDash val="solid"/>
              <a:round/>
            </a:ln>
            <a:effectLst>
              <a:outerShdw blurRad="50800" dist="25400" dir="5400000" rotWithShape="0">
                <a:srgbClr val="000000">
                  <a:alpha val="28000"/>
                </a:srgbClr>
              </a:outerShdw>
            </a:effectLst>
          </p:spPr>
          <p:txBody>
            <a:bodyPr wrap="square" lIns="45718" tIns="45718" rIns="45718" bIns="45718" numCol="1" anchor="ctr">
              <a:noAutofit/>
            </a:bodyPr>
            <a:lstStyle/>
            <a:p>
              <a:pPr algn="ctr" defTabSz="711200">
                <a:lnSpc>
                  <a:spcPct val="90000"/>
                </a:lnSpc>
                <a:spcBef>
                  <a:spcPts val="200"/>
                </a:spcBef>
                <a:defRPr sz="2800">
                  <a:solidFill>
                    <a:srgbClr val="FFFFFF"/>
                  </a:solidFill>
                  <a:latin typeface="Tw Cen MT"/>
                  <a:ea typeface="Tw Cen MT"/>
                  <a:cs typeface="Tw Cen MT"/>
                  <a:sym typeface="Tw Cen MT"/>
                </a:defRPr>
              </a:pPr>
              <a:endParaRPr/>
            </a:p>
          </p:txBody>
        </p:sp>
        <p:sp>
          <p:nvSpPr>
            <p:cNvPr id="799" name="Medicines not stored properly can result in suspected ADR…"/>
            <p:cNvSpPr txBox="1"/>
            <p:nvPr/>
          </p:nvSpPr>
          <p:spPr>
            <a:xfrm>
              <a:off x="776639" y="437762"/>
              <a:ext cx="9988134" cy="4034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Autofit/>
            </a:bodyPr>
            <a:lstStyle/>
            <a:p>
              <a:pPr lvl="1" indent="12700" algn="ctr" defTabSz="711200">
                <a:lnSpc>
                  <a:spcPct val="90000"/>
                </a:lnSpc>
                <a:spcBef>
                  <a:spcPts val="200"/>
                </a:spcBef>
                <a:defRPr sz="2400">
                  <a:solidFill>
                    <a:srgbClr val="002060"/>
                  </a:solidFill>
                  <a:latin typeface="Tw Cen MT"/>
                  <a:ea typeface="Tw Cen MT"/>
                  <a:cs typeface="Tw Cen MT"/>
                  <a:sym typeface="Tw Cen MT"/>
                </a:defRPr>
              </a:pPr>
              <a:r>
                <a:rPr dirty="0"/>
                <a:t>Medicines not stored properly can result in suspected ADR or lack of efficacy</a:t>
              </a:r>
            </a:p>
          </p:txBody>
        </p:sp>
      </p:grpSp>
      <p:sp>
        <p:nvSpPr>
          <p:cNvPr id="801"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19</a:t>
            </a:fld>
            <a:endParaRPr/>
          </a:p>
        </p:txBody>
      </p:sp>
      <p:sp>
        <p:nvSpPr>
          <p:cNvPr id="802" name="ADR Reporting for CHWs"/>
          <p:cNvSpPr txBox="1"/>
          <p:nvPr/>
        </p:nvSpPr>
        <p:spPr>
          <a:xfrm>
            <a:off x="10367203" y="121508"/>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Image" descr="Image"/>
          <p:cNvPicPr>
            <a:picLocks noChangeAspect="1"/>
          </p:cNvPicPr>
          <p:nvPr/>
        </p:nvPicPr>
        <p:blipFill>
          <a:blip r:embed="rId3"/>
          <a:stretch>
            <a:fillRect/>
          </a:stretch>
        </p:blipFill>
        <p:spPr>
          <a:xfrm>
            <a:off x="1181" y="-496958"/>
            <a:ext cx="12189639" cy="6858004"/>
          </a:xfrm>
          <a:prstGeom prst="rect">
            <a:avLst/>
          </a:prstGeom>
          <a:ln w="12700">
            <a:miter lim="400000"/>
          </a:ln>
        </p:spPr>
      </p:pic>
      <p:sp>
        <p:nvSpPr>
          <p:cNvPr id="216" name="Title 1"/>
          <p:cNvSpPr txBox="1">
            <a:spLocks noGrp="1"/>
          </p:cNvSpPr>
          <p:nvPr>
            <p:ph type="title"/>
          </p:nvPr>
        </p:nvSpPr>
        <p:spPr>
          <a:xfrm>
            <a:off x="1564707" y="2402140"/>
            <a:ext cx="9062585" cy="2335329"/>
          </a:xfrm>
          <a:prstGeom prst="rect">
            <a:avLst/>
          </a:prstGeom>
        </p:spPr>
        <p:txBody>
          <a:bodyPr/>
          <a:lstStyle/>
          <a:p>
            <a:pPr defTabSz="751361">
              <a:defRPr sz="3900" cap="none">
                <a:solidFill>
                  <a:srgbClr val="FFFFFF"/>
                </a:solidFill>
              </a:defRPr>
            </a:pPr>
            <a:r>
              <a:t>Presenter(s):</a:t>
            </a:r>
            <a:br/>
            <a:r>
              <a:t>Date: </a:t>
            </a:r>
            <a:br/>
            <a:r>
              <a:t>Venue:</a:t>
            </a:r>
          </a:p>
        </p:txBody>
      </p:sp>
      <p:sp>
        <p:nvSpPr>
          <p:cNvPr id="217" name="Rectangle 1"/>
          <p:cNvSpPr txBox="1"/>
          <p:nvPr/>
        </p:nvSpPr>
        <p:spPr>
          <a:xfrm>
            <a:off x="1120037" y="5010937"/>
            <a:ext cx="9747506" cy="840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5400">
                <a:latin typeface="Tw Cen MT"/>
                <a:ea typeface="Tw Cen MT"/>
                <a:cs typeface="Tw Cen MT"/>
                <a:sym typeface="Tw Cen MT"/>
              </a:defRPr>
            </a:lvl1pPr>
          </a:lstStyle>
          <a:p>
            <a:r>
              <a:t>Place your organisation logo here</a:t>
            </a:r>
          </a:p>
        </p:txBody>
      </p:sp>
      <p:sp>
        <p:nvSpPr>
          <p:cNvPr id="218" name="Slide Number Placeholder 2"/>
          <p:cNvSpPr txBox="1">
            <a:spLocks noGrp="1"/>
          </p:cNvSpPr>
          <p:nvPr>
            <p:ph type="sldNum" sz="quarter" idx="4294967295"/>
          </p:nvPr>
        </p:nvSpPr>
        <p:spPr>
          <a:xfrm>
            <a:off x="11775875" y="6411955"/>
            <a:ext cx="211987"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Helpful tips to avoid medicine adverse reactions"/>
          <p:cNvSpPr txBox="1"/>
          <p:nvPr/>
        </p:nvSpPr>
        <p:spPr>
          <a:xfrm>
            <a:off x="36624" y="162151"/>
            <a:ext cx="11629888" cy="543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5880" tIns="55880" rIns="55880" bIns="55880" anchor="ctr">
            <a:spAutoFit/>
          </a:bodyPr>
          <a:lstStyle>
            <a:lvl1pPr algn="ctr" defTabSz="1955800">
              <a:lnSpc>
                <a:spcPct val="90000"/>
              </a:lnSpc>
              <a:spcBef>
                <a:spcPts val="1800"/>
              </a:spcBef>
              <a:defRPr sz="3200" b="1">
                <a:solidFill>
                  <a:srgbClr val="F3681C"/>
                </a:solidFill>
                <a:latin typeface="Tw Cen MT"/>
                <a:ea typeface="Tw Cen MT"/>
                <a:cs typeface="Tw Cen MT"/>
                <a:sym typeface="Tw Cen MT"/>
              </a:defRPr>
            </a:lvl1pPr>
          </a:lstStyle>
          <a:p>
            <a:r>
              <a:t>Helpful tips to avoid further harm / injury</a:t>
            </a:r>
          </a:p>
        </p:txBody>
      </p:sp>
      <p:grpSp>
        <p:nvGrpSpPr>
          <p:cNvPr id="807" name="Group"/>
          <p:cNvGrpSpPr/>
          <p:nvPr/>
        </p:nvGrpSpPr>
        <p:grpSpPr>
          <a:xfrm>
            <a:off x="222304" y="913278"/>
            <a:ext cx="5345865" cy="1358235"/>
            <a:chOff x="-3164" y="-2"/>
            <a:chExt cx="5345863" cy="1358233"/>
          </a:xfrm>
        </p:grpSpPr>
        <p:sp>
          <p:nvSpPr>
            <p:cNvPr id="805" name="Rounded Rectangle"/>
            <p:cNvSpPr/>
            <p:nvPr/>
          </p:nvSpPr>
          <p:spPr>
            <a:xfrm>
              <a:off x="17622" y="-2"/>
              <a:ext cx="5325077" cy="1358233"/>
            </a:xfrm>
            <a:prstGeom prst="roundRect">
              <a:avLst>
                <a:gd name="adj" fmla="val 15000"/>
              </a:avLst>
            </a:prstGeom>
            <a:solidFill>
              <a:srgbClr val="FFFFFF"/>
            </a:solidFill>
            <a:ln w="50800" cap="flat">
              <a:solidFill>
                <a:srgbClr val="37415D"/>
              </a:solidFill>
              <a:prstDash val="solid"/>
              <a:round/>
            </a:ln>
            <a:effectLst/>
          </p:spPr>
          <p:txBody>
            <a:bodyPr wrap="square" lIns="45718" tIns="45718" rIns="45718" bIns="45718" numCol="1" anchor="ctr">
              <a:noAutofit/>
            </a:bodyPr>
            <a:lstStyle/>
            <a:p>
              <a:pPr>
                <a:defRPr>
                  <a:latin typeface="+mn-lt"/>
                  <a:ea typeface="+mn-ea"/>
                  <a:cs typeface="+mn-cs"/>
                  <a:sym typeface="Helvetica"/>
                </a:defRPr>
              </a:pPr>
              <a:endParaRPr/>
            </a:p>
          </p:txBody>
        </p:sp>
        <p:sp>
          <p:nvSpPr>
            <p:cNvPr id="806" name="AFTER…"/>
            <p:cNvSpPr/>
            <p:nvPr/>
          </p:nvSpPr>
          <p:spPr>
            <a:xfrm>
              <a:off x="-3164" y="320892"/>
              <a:ext cx="532305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algn="ctr" defTabSz="711200">
                <a:lnSpc>
                  <a:spcPct val="90000"/>
                </a:lnSpc>
                <a:spcBef>
                  <a:spcPts val="600"/>
                </a:spcBef>
                <a:defRPr sz="2800" b="1">
                  <a:solidFill>
                    <a:srgbClr val="35415F"/>
                  </a:solidFill>
                  <a:latin typeface="Tw Cen MT"/>
                  <a:ea typeface="Tw Cen MT"/>
                  <a:cs typeface="Tw Cen MT"/>
                  <a:sym typeface="Tw Cen MT"/>
                </a:defRPr>
              </a:lvl1pPr>
            </a:lstStyle>
            <a:p>
              <a:r>
                <a:rPr dirty="0"/>
                <a:t>AFTER taking medication</a:t>
              </a:r>
            </a:p>
          </p:txBody>
        </p:sp>
      </p:grpSp>
      <p:grpSp>
        <p:nvGrpSpPr>
          <p:cNvPr id="811" name="Group"/>
          <p:cNvGrpSpPr/>
          <p:nvPr/>
        </p:nvGrpSpPr>
        <p:grpSpPr>
          <a:xfrm>
            <a:off x="-74895" y="1555066"/>
            <a:ext cx="12243994" cy="5296136"/>
            <a:chOff x="-1" y="-2"/>
            <a:chExt cx="12243993" cy="5296135"/>
          </a:xfrm>
        </p:grpSpPr>
        <p:sp>
          <p:nvSpPr>
            <p:cNvPr id="808" name="Rectangle"/>
            <p:cNvSpPr/>
            <p:nvPr/>
          </p:nvSpPr>
          <p:spPr>
            <a:xfrm>
              <a:off x="297198" y="-2"/>
              <a:ext cx="11946794" cy="5296135"/>
            </a:xfrm>
            <a:prstGeom prst="rect">
              <a:avLst/>
            </a:prstGeom>
            <a:solidFill>
              <a:srgbClr val="37415D"/>
            </a:solidFill>
            <a:ln w="12700" cap="flat">
              <a:noFill/>
              <a:miter lim="400000"/>
            </a:ln>
            <a:effectLst/>
          </p:spPr>
          <p:txBody>
            <a:bodyPr wrap="square" lIns="45718" tIns="45718" rIns="45718" bIns="45718" numCol="1" anchor="t">
              <a:noAutofit/>
            </a:bodyPr>
            <a:lstStyle/>
            <a:p>
              <a:pPr defTabSz="711200">
                <a:lnSpc>
                  <a:spcPct val="90000"/>
                </a:lnSpc>
                <a:spcBef>
                  <a:spcPts val="300"/>
                </a:spcBef>
                <a:defRPr sz="1600">
                  <a:latin typeface="Tw Cen MT"/>
                  <a:ea typeface="Tw Cen MT"/>
                  <a:cs typeface="Tw Cen MT"/>
                  <a:sym typeface="Tw Cen MT"/>
                </a:defRPr>
              </a:pPr>
              <a:endParaRPr/>
            </a:p>
          </p:txBody>
        </p:sp>
        <p:sp>
          <p:nvSpPr>
            <p:cNvPr id="809" name="Don’t suddenly stop taking your chronic medication…"/>
            <p:cNvSpPr/>
            <p:nvPr/>
          </p:nvSpPr>
          <p:spPr>
            <a:xfrm>
              <a:off x="-1" y="159468"/>
              <a:ext cx="618171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5340" tIns="85340" rIns="85340" bIns="85340" numCol="1" anchor="t">
              <a:spAutoFit/>
            </a:bodyPr>
            <a:lstStyle/>
            <a:p>
              <a:pPr lvl="1" indent="381000" defTabSz="711200">
                <a:lnSpc>
                  <a:spcPct val="90000"/>
                </a:lnSpc>
                <a:spcBef>
                  <a:spcPts val="200"/>
                </a:spcBef>
                <a:defRPr sz="2800" b="1" u="sng">
                  <a:solidFill>
                    <a:srgbClr val="F3681C"/>
                  </a:solidFill>
                  <a:latin typeface="Tw Cen MT"/>
                  <a:ea typeface="Tw Cen MT"/>
                  <a:cs typeface="Tw Cen MT"/>
                  <a:sym typeface="Tw Cen MT"/>
                </a:defRPr>
              </a:pPr>
              <a:r>
                <a:rPr dirty="0"/>
                <a:t>GET IMMEDIATE HELP IF:</a:t>
              </a:r>
            </a:p>
            <a:p>
              <a:pPr lvl="1" indent="381002" defTabSz="711200">
                <a:lnSpc>
                  <a:spcPct val="70000"/>
                </a:lnSpc>
                <a:defRPr sz="2800" b="1" u="sng">
                  <a:solidFill>
                    <a:srgbClr val="F3681C"/>
                  </a:solidFill>
                  <a:latin typeface="Tw Cen MT"/>
                  <a:ea typeface="Tw Cen MT"/>
                  <a:cs typeface="Tw Cen MT"/>
                  <a:sym typeface="Tw Cen MT"/>
                </a:defRPr>
              </a:pPr>
              <a:endParaRPr dirty="0"/>
            </a:p>
            <a:p>
              <a:pPr marL="838202" lvl="1" indent="-457200" defTabSz="711200">
                <a:lnSpc>
                  <a:spcPct val="80000"/>
                </a:lnSpc>
                <a:spcBef>
                  <a:spcPts val="200"/>
                </a:spcBef>
                <a:buSzPct val="100000"/>
                <a:buFont typeface="Tw Cen MT"/>
                <a:buChar char="๏"/>
                <a:defRPr sz="2700">
                  <a:solidFill>
                    <a:srgbClr val="FFFFFF"/>
                  </a:solidFill>
                  <a:latin typeface="Tw Cen MT"/>
                  <a:ea typeface="Tw Cen MT"/>
                  <a:cs typeface="Tw Cen MT"/>
                  <a:sym typeface="Tw Cen MT"/>
                </a:defRPr>
              </a:pPr>
              <a:r>
                <a:rPr dirty="0"/>
                <a:t>Breathing problems</a:t>
              </a:r>
              <a:endParaRPr b="1" u="sng" dirty="0"/>
            </a:p>
            <a:p>
              <a:pPr marL="838202" lvl="1" indent="-457200" defTabSz="711200">
                <a:lnSpc>
                  <a:spcPct val="80000"/>
                </a:lnSpc>
                <a:spcBef>
                  <a:spcPts val="200"/>
                </a:spcBef>
                <a:buSzPct val="100000"/>
                <a:buFont typeface="Tw Cen MT"/>
                <a:buChar char="๏"/>
                <a:defRPr sz="2700">
                  <a:solidFill>
                    <a:srgbClr val="FFFFFF"/>
                  </a:solidFill>
                  <a:latin typeface="Tw Cen MT"/>
                  <a:ea typeface="Tw Cen MT"/>
                  <a:cs typeface="Tw Cen MT"/>
                  <a:sym typeface="Tw Cen MT"/>
                </a:defRPr>
              </a:pPr>
              <a:r>
                <a:rPr dirty="0"/>
                <a:t>Difficult swallowing, swollen lips, </a:t>
              </a:r>
              <a:br>
                <a:rPr dirty="0"/>
              </a:br>
              <a:r>
                <a:rPr dirty="0"/>
                <a:t>face, body</a:t>
              </a:r>
              <a:endParaRPr b="1" u="sng" dirty="0"/>
            </a:p>
            <a:p>
              <a:pPr marL="838202" lvl="1" indent="-457200" defTabSz="711200">
                <a:lnSpc>
                  <a:spcPct val="80000"/>
                </a:lnSpc>
                <a:spcBef>
                  <a:spcPts val="200"/>
                </a:spcBef>
                <a:buSzPct val="100000"/>
                <a:buFont typeface="Tw Cen MT"/>
                <a:buChar char="๏"/>
                <a:defRPr sz="2700">
                  <a:solidFill>
                    <a:srgbClr val="FFFFFF"/>
                  </a:solidFill>
                  <a:latin typeface="Tw Cen MT"/>
                  <a:ea typeface="Tw Cen MT"/>
                  <a:cs typeface="Tw Cen MT"/>
                  <a:sym typeface="Tw Cen MT"/>
                </a:defRPr>
              </a:pPr>
              <a:r>
                <a:rPr dirty="0"/>
                <a:t>Extreme muscle pain, urine </a:t>
              </a:r>
              <a:r>
                <a:rPr dirty="0" err="1"/>
                <a:t>discolouration</a:t>
              </a:r>
              <a:endParaRPr dirty="0"/>
            </a:p>
            <a:p>
              <a:pPr marL="838202" lvl="1" indent="-457200" defTabSz="711200">
                <a:lnSpc>
                  <a:spcPct val="80000"/>
                </a:lnSpc>
                <a:spcBef>
                  <a:spcPts val="200"/>
                </a:spcBef>
                <a:buSzPct val="100000"/>
                <a:buFont typeface="Tw Cen MT"/>
                <a:buChar char="๏"/>
                <a:defRPr sz="2700">
                  <a:solidFill>
                    <a:srgbClr val="FFFFFF"/>
                  </a:solidFill>
                  <a:latin typeface="Tw Cen MT"/>
                  <a:ea typeface="Tw Cen MT"/>
                  <a:cs typeface="Tw Cen MT"/>
                  <a:sym typeface="Tw Cen MT"/>
                </a:defRPr>
              </a:pPr>
              <a:r>
                <a:rPr dirty="0"/>
                <a:t>Rash, blisters or sores appear</a:t>
              </a:r>
              <a:endParaRPr b="1" u="sng" dirty="0"/>
            </a:p>
            <a:p>
              <a:pPr marL="838202" lvl="1" indent="-457200" defTabSz="711200">
                <a:lnSpc>
                  <a:spcPct val="80000"/>
                </a:lnSpc>
                <a:spcBef>
                  <a:spcPts val="200"/>
                </a:spcBef>
                <a:buSzPct val="100000"/>
                <a:buFont typeface="Tw Cen MT"/>
                <a:buChar char="๏"/>
                <a:defRPr sz="2700">
                  <a:solidFill>
                    <a:srgbClr val="FFFFFF"/>
                  </a:solidFill>
                  <a:latin typeface="Tw Cen MT"/>
                  <a:ea typeface="Tw Cen MT"/>
                  <a:cs typeface="Tw Cen MT"/>
                  <a:sym typeface="Tw Cen MT"/>
                </a:defRPr>
              </a:pPr>
              <a:r>
                <a:rPr dirty="0"/>
                <a:t>Increase in heart rate</a:t>
              </a:r>
              <a:endParaRPr b="1" u="sng" dirty="0"/>
            </a:p>
            <a:p>
              <a:pPr marL="838202" lvl="1" indent="-457200" defTabSz="711200">
                <a:lnSpc>
                  <a:spcPct val="80000"/>
                </a:lnSpc>
                <a:spcBef>
                  <a:spcPts val="200"/>
                </a:spcBef>
                <a:buSzPct val="100000"/>
                <a:buFont typeface="Tw Cen MT"/>
                <a:buChar char="๏"/>
                <a:defRPr sz="2700">
                  <a:solidFill>
                    <a:srgbClr val="FFFFFF"/>
                  </a:solidFill>
                  <a:latin typeface="Tw Cen MT"/>
                  <a:ea typeface="Tw Cen MT"/>
                  <a:cs typeface="Tw Cen MT"/>
                  <a:sym typeface="Tw Cen MT"/>
                </a:defRPr>
              </a:pPr>
              <a:r>
                <a:rPr dirty="0"/>
                <a:t>Yellowing of eyes (Jaundice)</a:t>
              </a:r>
              <a:endParaRPr b="1" u="sng" dirty="0"/>
            </a:p>
            <a:p>
              <a:pPr marL="838202" lvl="1" indent="-457200" defTabSz="711200">
                <a:lnSpc>
                  <a:spcPct val="80000"/>
                </a:lnSpc>
                <a:spcBef>
                  <a:spcPts val="200"/>
                </a:spcBef>
                <a:buSzPct val="100000"/>
                <a:buFont typeface="Tw Cen MT"/>
                <a:buChar char="๏"/>
                <a:defRPr sz="2700">
                  <a:solidFill>
                    <a:srgbClr val="FFFFFF"/>
                  </a:solidFill>
                  <a:latin typeface="Tw Cen MT"/>
                  <a:ea typeface="Tw Cen MT"/>
                  <a:cs typeface="Tw Cen MT"/>
                  <a:sym typeface="Tw Cen MT"/>
                </a:defRPr>
              </a:pPr>
              <a:r>
                <a:rPr dirty="0"/>
                <a:t>Change in vision or hearing</a:t>
              </a:r>
              <a:endParaRPr b="1" u="sng" dirty="0"/>
            </a:p>
            <a:p>
              <a:pPr marL="838202" lvl="1" indent="-457200" defTabSz="711200">
                <a:lnSpc>
                  <a:spcPct val="80000"/>
                </a:lnSpc>
                <a:spcBef>
                  <a:spcPts val="200"/>
                </a:spcBef>
                <a:buSzPct val="100000"/>
                <a:buFont typeface="Tw Cen MT"/>
                <a:buChar char="๏"/>
                <a:defRPr sz="2700">
                  <a:solidFill>
                    <a:srgbClr val="FFFFFF"/>
                  </a:solidFill>
                  <a:latin typeface="Tw Cen MT"/>
                  <a:ea typeface="Tw Cen MT"/>
                  <a:cs typeface="Tw Cen MT"/>
                  <a:sym typeface="Tw Cen MT"/>
                </a:defRPr>
              </a:pPr>
              <a:r>
                <a:rPr dirty="0"/>
                <a:t>Pins and needle sensation in hands</a:t>
              </a:r>
              <a:br>
                <a:rPr dirty="0"/>
              </a:br>
              <a:r>
                <a:rPr dirty="0"/>
                <a:t>&amp; feet (tingling / numbness)</a:t>
              </a:r>
            </a:p>
            <a:p>
              <a:pPr marL="838202" lvl="1" indent="-457200" defTabSz="711200">
                <a:lnSpc>
                  <a:spcPct val="80000"/>
                </a:lnSpc>
                <a:spcBef>
                  <a:spcPts val="200"/>
                </a:spcBef>
                <a:buSzPct val="100000"/>
                <a:buFont typeface="Tw Cen MT"/>
                <a:buChar char="๏"/>
                <a:defRPr sz="2700">
                  <a:solidFill>
                    <a:srgbClr val="FFFFFF"/>
                  </a:solidFill>
                  <a:latin typeface="Tw Cen MT"/>
                  <a:ea typeface="Tw Cen MT"/>
                  <a:cs typeface="Tw Cen MT"/>
                  <a:sym typeface="Tw Cen MT"/>
                </a:defRPr>
              </a:pPr>
              <a:r>
                <a:rPr dirty="0"/>
                <a:t>Vomiting, stomach pains</a:t>
              </a:r>
            </a:p>
          </p:txBody>
        </p:sp>
        <p:sp>
          <p:nvSpPr>
            <p:cNvPr id="810" name="Line"/>
            <p:cNvSpPr/>
            <p:nvPr/>
          </p:nvSpPr>
          <p:spPr>
            <a:xfrm flipV="1">
              <a:off x="6172282" y="175760"/>
              <a:ext cx="33580" cy="4804274"/>
            </a:xfrm>
            <a:prstGeom prst="line">
              <a:avLst/>
            </a:prstGeom>
            <a:noFill/>
            <a:ln w="25400" cap="flat">
              <a:solidFill>
                <a:srgbClr val="FFFFFF"/>
              </a:solidFill>
              <a:prstDash val="solid"/>
              <a:round/>
            </a:ln>
            <a:effectLst/>
          </p:spPr>
          <p:txBody>
            <a:bodyPr wrap="square" lIns="45718" tIns="45718" rIns="45718" bIns="45718" numCol="1" anchor="t">
              <a:noAutofit/>
            </a:bodyPr>
            <a:lstStyle/>
            <a:p>
              <a:endParaRPr/>
            </a:p>
          </p:txBody>
        </p:sp>
      </p:grpSp>
      <p:pic>
        <p:nvPicPr>
          <p:cNvPr id="812" name="Image" descr="Image"/>
          <p:cNvPicPr>
            <a:picLocks noChangeAspect="1"/>
          </p:cNvPicPr>
          <p:nvPr/>
        </p:nvPicPr>
        <p:blipFill>
          <a:blip r:embed="rId3"/>
          <a:stretch>
            <a:fillRect/>
          </a:stretch>
        </p:blipFill>
        <p:spPr>
          <a:xfrm>
            <a:off x="7983504" y="2140136"/>
            <a:ext cx="661508" cy="1253010"/>
          </a:xfrm>
          <a:prstGeom prst="rect">
            <a:avLst/>
          </a:prstGeom>
          <a:ln w="12700">
            <a:miter lim="400000"/>
          </a:ln>
        </p:spPr>
      </p:pic>
      <p:pic>
        <p:nvPicPr>
          <p:cNvPr id="813" name="Image" descr="Image"/>
          <p:cNvPicPr>
            <a:picLocks noChangeAspect="1"/>
          </p:cNvPicPr>
          <p:nvPr/>
        </p:nvPicPr>
        <p:blipFill>
          <a:blip r:embed="rId4"/>
          <a:stretch>
            <a:fillRect/>
          </a:stretch>
        </p:blipFill>
        <p:spPr>
          <a:xfrm>
            <a:off x="10552362" y="5239430"/>
            <a:ext cx="765050" cy="1253012"/>
          </a:xfrm>
          <a:prstGeom prst="rect">
            <a:avLst/>
          </a:prstGeom>
          <a:ln w="12700">
            <a:miter lim="400000"/>
          </a:ln>
        </p:spPr>
      </p:pic>
      <p:pic>
        <p:nvPicPr>
          <p:cNvPr id="814" name="Image" descr="Image"/>
          <p:cNvPicPr>
            <a:picLocks noChangeAspect="1"/>
          </p:cNvPicPr>
          <p:nvPr/>
        </p:nvPicPr>
        <p:blipFill>
          <a:blip r:embed="rId5"/>
          <a:stretch>
            <a:fillRect/>
          </a:stretch>
        </p:blipFill>
        <p:spPr>
          <a:xfrm>
            <a:off x="8396495" y="5322315"/>
            <a:ext cx="1051721" cy="1069250"/>
          </a:xfrm>
          <a:prstGeom prst="rect">
            <a:avLst/>
          </a:prstGeom>
          <a:ln w="12700">
            <a:miter lim="400000"/>
          </a:ln>
        </p:spPr>
      </p:pic>
      <p:pic>
        <p:nvPicPr>
          <p:cNvPr id="815" name="Image" descr="Image"/>
          <p:cNvPicPr>
            <a:picLocks noChangeAspect="1"/>
          </p:cNvPicPr>
          <p:nvPr/>
        </p:nvPicPr>
        <p:blipFill>
          <a:blip r:embed="rId6"/>
          <a:stretch>
            <a:fillRect/>
          </a:stretch>
        </p:blipFill>
        <p:spPr>
          <a:xfrm>
            <a:off x="6339199" y="4150002"/>
            <a:ext cx="1316502" cy="506499"/>
          </a:xfrm>
          <a:prstGeom prst="rect">
            <a:avLst/>
          </a:prstGeom>
          <a:ln w="12700">
            <a:miter lim="400000"/>
          </a:ln>
        </p:spPr>
      </p:pic>
      <p:grpSp>
        <p:nvGrpSpPr>
          <p:cNvPr id="818" name="Group 3"/>
          <p:cNvGrpSpPr/>
          <p:nvPr/>
        </p:nvGrpSpPr>
        <p:grpSpPr>
          <a:xfrm>
            <a:off x="9083132" y="2081661"/>
            <a:ext cx="2398695" cy="1358229"/>
            <a:chOff x="-1" y="-1"/>
            <a:chExt cx="2398694" cy="1358228"/>
          </a:xfrm>
        </p:grpSpPr>
        <p:pic>
          <p:nvPicPr>
            <p:cNvPr id="816" name="Image" descr="Image"/>
            <p:cNvPicPr>
              <a:picLocks noChangeAspect="1"/>
            </p:cNvPicPr>
            <p:nvPr/>
          </p:nvPicPr>
          <p:blipFill>
            <a:blip r:embed="rId7"/>
            <a:stretch>
              <a:fillRect/>
            </a:stretch>
          </p:blipFill>
          <p:spPr>
            <a:xfrm>
              <a:off x="-2" y="-2"/>
              <a:ext cx="628633" cy="1358230"/>
            </a:xfrm>
            <a:prstGeom prst="rect">
              <a:avLst/>
            </a:prstGeom>
            <a:ln w="12700" cap="flat">
              <a:noFill/>
              <a:miter lim="400000"/>
            </a:ln>
            <a:effectLst/>
          </p:spPr>
        </p:pic>
        <p:pic>
          <p:nvPicPr>
            <p:cNvPr id="817" name="Image" descr="Image"/>
            <p:cNvPicPr>
              <a:picLocks noChangeAspect="1"/>
            </p:cNvPicPr>
            <p:nvPr/>
          </p:nvPicPr>
          <p:blipFill>
            <a:blip r:embed="rId8"/>
            <a:stretch>
              <a:fillRect/>
            </a:stretch>
          </p:blipFill>
          <p:spPr>
            <a:xfrm>
              <a:off x="1255686" y="153418"/>
              <a:ext cx="1143007" cy="1143008"/>
            </a:xfrm>
            <a:prstGeom prst="rect">
              <a:avLst/>
            </a:prstGeom>
            <a:ln w="12700" cap="flat">
              <a:noFill/>
              <a:miter lim="400000"/>
            </a:ln>
            <a:effectLst/>
          </p:spPr>
        </p:pic>
      </p:grpSp>
      <p:grpSp>
        <p:nvGrpSpPr>
          <p:cNvPr id="822" name="Group 5"/>
          <p:cNvGrpSpPr/>
          <p:nvPr/>
        </p:nvGrpSpPr>
        <p:grpSpPr>
          <a:xfrm>
            <a:off x="7784508" y="3824363"/>
            <a:ext cx="4216231" cy="1137767"/>
            <a:chOff x="0" y="0"/>
            <a:chExt cx="4216230" cy="1137766"/>
          </a:xfrm>
        </p:grpSpPr>
        <p:pic>
          <p:nvPicPr>
            <p:cNvPr id="819" name="Image" descr="Image"/>
            <p:cNvPicPr>
              <a:picLocks noChangeAspect="1"/>
            </p:cNvPicPr>
            <p:nvPr/>
          </p:nvPicPr>
          <p:blipFill>
            <a:blip r:embed="rId9"/>
            <a:stretch>
              <a:fillRect/>
            </a:stretch>
          </p:blipFill>
          <p:spPr>
            <a:xfrm>
              <a:off x="-1" y="0"/>
              <a:ext cx="1176997" cy="1137767"/>
            </a:xfrm>
            <a:prstGeom prst="rect">
              <a:avLst/>
            </a:prstGeom>
            <a:ln w="12700" cap="flat">
              <a:noFill/>
              <a:miter lim="400000"/>
            </a:ln>
            <a:effectLst/>
          </p:spPr>
        </p:pic>
        <p:pic>
          <p:nvPicPr>
            <p:cNvPr id="820" name="Image" descr="Image"/>
            <p:cNvPicPr>
              <a:picLocks noChangeAspect="1"/>
            </p:cNvPicPr>
            <p:nvPr/>
          </p:nvPicPr>
          <p:blipFill>
            <a:blip r:embed="rId10"/>
            <a:stretch>
              <a:fillRect/>
            </a:stretch>
          </p:blipFill>
          <p:spPr>
            <a:xfrm>
              <a:off x="1592046" y="149055"/>
              <a:ext cx="1127768" cy="839653"/>
            </a:xfrm>
            <a:prstGeom prst="rect">
              <a:avLst/>
            </a:prstGeom>
            <a:ln w="12700" cap="flat">
              <a:noFill/>
              <a:miter lim="400000"/>
            </a:ln>
            <a:effectLst/>
          </p:spPr>
        </p:pic>
        <p:pic>
          <p:nvPicPr>
            <p:cNvPr id="821" name="Image" descr="Image"/>
            <p:cNvPicPr>
              <a:picLocks noChangeAspect="1"/>
            </p:cNvPicPr>
            <p:nvPr/>
          </p:nvPicPr>
          <p:blipFill>
            <a:blip r:embed="rId11"/>
            <a:stretch>
              <a:fillRect/>
            </a:stretch>
          </p:blipFill>
          <p:spPr>
            <a:xfrm>
              <a:off x="3164508" y="43021"/>
              <a:ext cx="1051722" cy="1051723"/>
            </a:xfrm>
            <a:prstGeom prst="rect">
              <a:avLst/>
            </a:prstGeom>
            <a:ln w="12700" cap="flat">
              <a:noFill/>
              <a:miter lim="400000"/>
            </a:ln>
            <a:effectLst/>
          </p:spPr>
        </p:pic>
      </p:grpSp>
      <p:pic>
        <p:nvPicPr>
          <p:cNvPr id="823" name="Image" descr="Image"/>
          <p:cNvPicPr>
            <a:picLocks noChangeAspect="1"/>
          </p:cNvPicPr>
          <p:nvPr/>
        </p:nvPicPr>
        <p:blipFill>
          <a:blip r:embed="rId12"/>
          <a:stretch>
            <a:fillRect/>
          </a:stretch>
        </p:blipFill>
        <p:spPr>
          <a:xfrm>
            <a:off x="6421439" y="2239167"/>
            <a:ext cx="1148468" cy="1153979"/>
          </a:xfrm>
          <a:prstGeom prst="rect">
            <a:avLst/>
          </a:prstGeom>
          <a:ln w="12700">
            <a:miter lim="400000"/>
          </a:ln>
        </p:spPr>
      </p:pic>
      <p:pic>
        <p:nvPicPr>
          <p:cNvPr id="824" name="Image" descr="Image"/>
          <p:cNvPicPr>
            <a:picLocks noChangeAspect="1"/>
          </p:cNvPicPr>
          <p:nvPr/>
        </p:nvPicPr>
        <p:blipFill>
          <a:blip r:embed="rId13"/>
          <a:stretch>
            <a:fillRect/>
          </a:stretch>
        </p:blipFill>
        <p:spPr>
          <a:xfrm>
            <a:off x="6421439" y="5413357"/>
            <a:ext cx="1051721" cy="1070121"/>
          </a:xfrm>
          <a:prstGeom prst="rect">
            <a:avLst/>
          </a:prstGeom>
          <a:ln w="12700">
            <a:miter lim="400000"/>
          </a:ln>
        </p:spPr>
      </p:pic>
      <p:sp>
        <p:nvSpPr>
          <p:cNvPr id="825"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solidFill>
                  <a:srgbClr val="FFFFFF"/>
                </a:solidFill>
              </a:defRPr>
            </a:lvl1pPr>
          </a:lstStyle>
          <a:p>
            <a:fld id="{86CB4B4D-7CA3-9044-876B-883B54F8677D}" type="slidenum">
              <a:t>20</a:t>
            </a:fld>
            <a:endParaRPr/>
          </a:p>
        </p:txBody>
      </p:sp>
      <p:sp>
        <p:nvSpPr>
          <p:cNvPr id="826" name="ADR Reporting for CHWs"/>
          <p:cNvSpPr txBox="1"/>
          <p:nvPr/>
        </p:nvSpPr>
        <p:spPr>
          <a:xfrm>
            <a:off x="10367203" y="121508"/>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 grpId="1" animBg="1" advAuto="0"/>
      <p:bldP spid="813" grpId="7" animBg="1" advAuto="0"/>
      <p:bldP spid="814" grpId="6" animBg="1" advAuto="0"/>
      <p:bldP spid="815" grpId="3" animBg="1" advAuto="0"/>
      <p:bldP spid="818" grpId="2" animBg="1" advAuto="0"/>
      <p:bldP spid="822" grpId="4" animBg="1" advAuto="0"/>
      <p:bldP spid="824" grpId="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8" name="Group"/>
          <p:cNvGrpSpPr/>
          <p:nvPr/>
        </p:nvGrpSpPr>
        <p:grpSpPr>
          <a:xfrm>
            <a:off x="3230543" y="584896"/>
            <a:ext cx="5975630" cy="5995720"/>
            <a:chOff x="0" y="-1"/>
            <a:chExt cx="5975628" cy="5995718"/>
          </a:xfrm>
        </p:grpSpPr>
        <p:sp>
          <p:nvSpPr>
            <p:cNvPr id="830" name="Circle"/>
            <p:cNvSpPr/>
            <p:nvPr/>
          </p:nvSpPr>
          <p:spPr>
            <a:xfrm>
              <a:off x="46806" y="-2"/>
              <a:ext cx="5870425" cy="5870426"/>
            </a:xfrm>
            <a:prstGeom prst="ellipse">
              <a:avLst/>
            </a:prstGeom>
            <a:noFill/>
            <a:ln w="25400" cap="flat">
              <a:solidFill>
                <a:srgbClr val="F3681C"/>
              </a:solidFill>
              <a:prstDash val="solid"/>
              <a:round/>
            </a:ln>
            <a:effectLst/>
          </p:spPr>
          <p:txBody>
            <a:bodyPr wrap="square" lIns="45718" tIns="45718" rIns="45718" bIns="45718" numCol="1" anchor="ctr">
              <a:noAutofit/>
            </a:bodyPr>
            <a:lstStyle/>
            <a:p>
              <a:pPr>
                <a:defRPr>
                  <a:latin typeface="+mn-lt"/>
                  <a:ea typeface="+mn-ea"/>
                  <a:cs typeface="+mn-cs"/>
                  <a:sym typeface="Helvetica"/>
                </a:defRPr>
              </a:pPr>
              <a:endParaRPr/>
            </a:p>
          </p:txBody>
        </p:sp>
        <p:pic>
          <p:nvPicPr>
            <p:cNvPr id="831" name="Image" descr="Image"/>
            <p:cNvPicPr>
              <a:picLocks noChangeAspect="1"/>
            </p:cNvPicPr>
            <p:nvPr/>
          </p:nvPicPr>
          <p:blipFill>
            <a:blip r:embed="rId3"/>
            <a:stretch>
              <a:fillRect/>
            </a:stretch>
          </p:blipFill>
          <p:spPr>
            <a:xfrm rot="1283450">
              <a:off x="4130212" y="158540"/>
              <a:ext cx="191987" cy="255872"/>
            </a:xfrm>
            <a:prstGeom prst="rect">
              <a:avLst/>
            </a:prstGeom>
            <a:ln w="12700" cap="flat">
              <a:noFill/>
              <a:miter lim="400000"/>
            </a:ln>
            <a:effectLst/>
          </p:spPr>
        </p:pic>
        <p:pic>
          <p:nvPicPr>
            <p:cNvPr id="832" name="Image" descr="Image"/>
            <p:cNvPicPr>
              <a:picLocks noChangeAspect="1"/>
            </p:cNvPicPr>
            <p:nvPr/>
          </p:nvPicPr>
          <p:blipFill>
            <a:blip r:embed="rId3"/>
            <a:stretch>
              <a:fillRect/>
            </a:stretch>
          </p:blipFill>
          <p:spPr>
            <a:xfrm rot="4749818">
              <a:off x="5735934" y="2107718"/>
              <a:ext cx="191988" cy="255869"/>
            </a:xfrm>
            <a:prstGeom prst="rect">
              <a:avLst/>
            </a:prstGeom>
            <a:ln w="12700" cap="flat">
              <a:noFill/>
              <a:miter lim="400000"/>
            </a:ln>
            <a:effectLst/>
          </p:spPr>
        </p:pic>
        <p:pic>
          <p:nvPicPr>
            <p:cNvPr id="833" name="Image" descr="Image"/>
            <p:cNvPicPr>
              <a:picLocks noChangeAspect="1"/>
            </p:cNvPicPr>
            <p:nvPr/>
          </p:nvPicPr>
          <p:blipFill>
            <a:blip r:embed="rId3"/>
            <a:stretch>
              <a:fillRect/>
            </a:stretch>
          </p:blipFill>
          <p:spPr>
            <a:xfrm rot="7789471">
              <a:off x="5178791" y="4631512"/>
              <a:ext cx="191987" cy="255869"/>
            </a:xfrm>
            <a:prstGeom prst="rect">
              <a:avLst/>
            </a:prstGeom>
            <a:ln w="12700" cap="flat">
              <a:noFill/>
              <a:miter lim="400000"/>
            </a:ln>
            <a:effectLst/>
          </p:spPr>
        </p:pic>
        <p:pic>
          <p:nvPicPr>
            <p:cNvPr id="834" name="Image" descr="Image"/>
            <p:cNvPicPr>
              <a:picLocks noChangeAspect="1"/>
            </p:cNvPicPr>
            <p:nvPr/>
          </p:nvPicPr>
          <p:blipFill>
            <a:blip r:embed="rId3"/>
            <a:stretch>
              <a:fillRect/>
            </a:stretch>
          </p:blipFill>
          <p:spPr>
            <a:xfrm rot="11431558">
              <a:off x="2613276" y="5724467"/>
              <a:ext cx="191987" cy="255868"/>
            </a:xfrm>
            <a:prstGeom prst="rect">
              <a:avLst/>
            </a:prstGeom>
            <a:ln w="12700" cap="flat">
              <a:noFill/>
              <a:miter lim="400000"/>
            </a:ln>
            <a:effectLst/>
          </p:spPr>
        </p:pic>
        <p:pic>
          <p:nvPicPr>
            <p:cNvPr id="835" name="Image" descr="Image"/>
            <p:cNvPicPr>
              <a:picLocks noChangeAspect="1"/>
            </p:cNvPicPr>
            <p:nvPr/>
          </p:nvPicPr>
          <p:blipFill>
            <a:blip r:embed="rId3"/>
            <a:stretch>
              <a:fillRect/>
            </a:stretch>
          </p:blipFill>
          <p:spPr>
            <a:xfrm rot="14634521">
              <a:off x="364357" y="4316772"/>
              <a:ext cx="191987" cy="255869"/>
            </a:xfrm>
            <a:prstGeom prst="rect">
              <a:avLst/>
            </a:prstGeom>
            <a:ln w="12700" cap="flat">
              <a:noFill/>
              <a:miter lim="400000"/>
            </a:ln>
            <a:effectLst/>
          </p:spPr>
        </p:pic>
        <p:pic>
          <p:nvPicPr>
            <p:cNvPr id="836" name="Image" descr="Image"/>
            <p:cNvPicPr>
              <a:picLocks noChangeAspect="1"/>
            </p:cNvPicPr>
            <p:nvPr/>
          </p:nvPicPr>
          <p:blipFill>
            <a:blip r:embed="rId3"/>
            <a:stretch>
              <a:fillRect/>
            </a:stretch>
          </p:blipFill>
          <p:spPr>
            <a:xfrm rot="17374611">
              <a:off x="56709" y="2020426"/>
              <a:ext cx="191989" cy="255869"/>
            </a:xfrm>
            <a:prstGeom prst="rect">
              <a:avLst/>
            </a:prstGeom>
            <a:ln w="12700" cap="flat">
              <a:noFill/>
              <a:miter lim="400000"/>
            </a:ln>
            <a:effectLst/>
          </p:spPr>
        </p:pic>
        <p:pic>
          <p:nvPicPr>
            <p:cNvPr id="837" name="Image" descr="Image"/>
            <p:cNvPicPr>
              <a:picLocks noChangeAspect="1"/>
            </p:cNvPicPr>
            <p:nvPr/>
          </p:nvPicPr>
          <p:blipFill>
            <a:blip r:embed="rId3"/>
            <a:stretch>
              <a:fillRect/>
            </a:stretch>
          </p:blipFill>
          <p:spPr>
            <a:xfrm rot="19598758">
              <a:off x="1627356" y="158540"/>
              <a:ext cx="191987" cy="255872"/>
            </a:xfrm>
            <a:prstGeom prst="rect">
              <a:avLst/>
            </a:prstGeom>
            <a:ln w="12700" cap="flat">
              <a:noFill/>
              <a:miter lim="400000"/>
            </a:ln>
            <a:effectLst/>
          </p:spPr>
        </p:pic>
      </p:grpSp>
      <p:sp>
        <p:nvSpPr>
          <p:cNvPr id="839" name="Circle"/>
          <p:cNvSpPr/>
          <p:nvPr/>
        </p:nvSpPr>
        <p:spPr>
          <a:xfrm>
            <a:off x="2783450" y="496342"/>
            <a:ext cx="2112183" cy="2112170"/>
          </a:xfrm>
          <a:prstGeom prst="ellipse">
            <a:avLst/>
          </a:prstGeom>
          <a:blipFill>
            <a:blip r:embed="rId4"/>
            <a:stretch>
              <a:fillRect/>
            </a:stretch>
          </a:blipFill>
          <a:ln w="25400">
            <a:solidFill>
              <a:srgbClr val="F3681C"/>
            </a:solidFill>
            <a:miter lim="400000"/>
          </a:ln>
        </p:spPr>
        <p:txBody>
          <a:bodyPr lIns="45718" tIns="45718" rIns="45718" bIns="45718" anchor="ctr"/>
          <a:lstStyle/>
          <a:p>
            <a:pPr>
              <a:defRPr>
                <a:latin typeface="+mn-lt"/>
                <a:ea typeface="+mn-ea"/>
                <a:cs typeface="+mn-cs"/>
                <a:sym typeface="Helvetica"/>
              </a:defRPr>
            </a:pPr>
            <a:endParaRPr/>
          </a:p>
        </p:txBody>
      </p:sp>
      <p:sp>
        <p:nvSpPr>
          <p:cNvPr id="840" name="Circle"/>
          <p:cNvSpPr/>
          <p:nvPr/>
        </p:nvSpPr>
        <p:spPr>
          <a:xfrm>
            <a:off x="5156477" y="203426"/>
            <a:ext cx="2112179" cy="2112174"/>
          </a:xfrm>
          <a:prstGeom prst="ellipse">
            <a:avLst/>
          </a:prstGeom>
          <a:blipFill>
            <a:blip r:embed="rId5"/>
            <a:stretch>
              <a:fillRect/>
            </a:stretch>
          </a:blipFill>
          <a:ln w="25400">
            <a:solidFill>
              <a:srgbClr val="F3681C"/>
            </a:solidFill>
            <a:miter lim="400000"/>
          </a:ln>
        </p:spPr>
        <p:txBody>
          <a:bodyPr lIns="45718" tIns="45718" rIns="45718" bIns="45718" anchor="ctr"/>
          <a:lstStyle/>
          <a:p>
            <a:pPr>
              <a:defRPr>
                <a:latin typeface="+mn-lt"/>
                <a:ea typeface="+mn-ea"/>
                <a:cs typeface="+mn-cs"/>
                <a:sym typeface="Helvetica"/>
              </a:defRPr>
            </a:pPr>
            <a:endParaRPr/>
          </a:p>
        </p:txBody>
      </p:sp>
      <p:sp>
        <p:nvSpPr>
          <p:cNvPr id="841" name="Circle"/>
          <p:cNvSpPr/>
          <p:nvPr/>
        </p:nvSpPr>
        <p:spPr>
          <a:xfrm>
            <a:off x="7529507" y="616940"/>
            <a:ext cx="2112183" cy="2112170"/>
          </a:xfrm>
          <a:prstGeom prst="ellipse">
            <a:avLst/>
          </a:prstGeom>
          <a:blipFill>
            <a:blip r:embed="rId6"/>
            <a:stretch>
              <a:fillRect/>
            </a:stretch>
          </a:blipFill>
          <a:ln w="25400">
            <a:solidFill>
              <a:srgbClr val="F3681C"/>
            </a:solidFill>
            <a:miter lim="400000"/>
          </a:ln>
        </p:spPr>
        <p:txBody>
          <a:bodyPr lIns="45718" tIns="45718" rIns="45718" bIns="45718" anchor="ctr"/>
          <a:lstStyle/>
          <a:p>
            <a:pPr>
              <a:defRPr>
                <a:latin typeface="+mn-lt"/>
                <a:ea typeface="+mn-ea"/>
                <a:cs typeface="+mn-cs"/>
                <a:sym typeface="Helvetica"/>
              </a:defRPr>
            </a:pPr>
            <a:endParaRPr/>
          </a:p>
        </p:txBody>
      </p:sp>
      <p:sp>
        <p:nvSpPr>
          <p:cNvPr id="842" name="Circle"/>
          <p:cNvSpPr/>
          <p:nvPr/>
        </p:nvSpPr>
        <p:spPr>
          <a:xfrm>
            <a:off x="7986121" y="2983662"/>
            <a:ext cx="2112181" cy="2112179"/>
          </a:xfrm>
          <a:prstGeom prst="ellipse">
            <a:avLst/>
          </a:prstGeom>
          <a:blipFill>
            <a:blip r:embed="rId7"/>
            <a:stretch>
              <a:fillRect/>
            </a:stretch>
          </a:blipFill>
          <a:ln w="25400">
            <a:solidFill>
              <a:srgbClr val="F3681C"/>
            </a:solidFill>
            <a:miter lim="400000"/>
          </a:ln>
        </p:spPr>
        <p:txBody>
          <a:bodyPr lIns="45718" tIns="45718" rIns="45718" bIns="45718" anchor="ctr"/>
          <a:lstStyle/>
          <a:p>
            <a:pPr>
              <a:defRPr>
                <a:latin typeface="+mn-lt"/>
                <a:ea typeface="+mn-ea"/>
                <a:cs typeface="+mn-cs"/>
                <a:sym typeface="Helvetica"/>
              </a:defRPr>
            </a:pPr>
            <a:endParaRPr/>
          </a:p>
        </p:txBody>
      </p:sp>
      <p:sp>
        <p:nvSpPr>
          <p:cNvPr id="843" name="Circle"/>
          <p:cNvSpPr/>
          <p:nvPr/>
        </p:nvSpPr>
        <p:spPr>
          <a:xfrm>
            <a:off x="2151209" y="2873062"/>
            <a:ext cx="2112174" cy="2112181"/>
          </a:xfrm>
          <a:prstGeom prst="ellipse">
            <a:avLst/>
          </a:prstGeom>
          <a:blipFill>
            <a:blip r:embed="rId8"/>
            <a:stretch>
              <a:fillRect/>
            </a:stretch>
          </a:blipFill>
          <a:ln w="25400">
            <a:solidFill>
              <a:srgbClr val="F3681C"/>
            </a:solidFill>
            <a:miter lim="400000"/>
          </a:ln>
        </p:spPr>
        <p:txBody>
          <a:bodyPr lIns="45718" tIns="45718" rIns="45718" bIns="45718" anchor="ctr"/>
          <a:lstStyle/>
          <a:p>
            <a:pPr>
              <a:defRPr>
                <a:latin typeface="+mn-lt"/>
                <a:ea typeface="+mn-ea"/>
                <a:cs typeface="+mn-cs"/>
                <a:sym typeface="Helvetica"/>
              </a:defRPr>
            </a:pPr>
            <a:endParaRPr/>
          </a:p>
        </p:txBody>
      </p:sp>
      <p:grpSp>
        <p:nvGrpSpPr>
          <p:cNvPr id="846" name="Group"/>
          <p:cNvGrpSpPr/>
          <p:nvPr/>
        </p:nvGrpSpPr>
        <p:grpSpPr>
          <a:xfrm>
            <a:off x="3806808" y="4524464"/>
            <a:ext cx="2112191" cy="2112190"/>
            <a:chOff x="0" y="0"/>
            <a:chExt cx="2112189" cy="2112189"/>
          </a:xfrm>
        </p:grpSpPr>
        <p:sp>
          <p:nvSpPr>
            <p:cNvPr id="844" name="Circle"/>
            <p:cNvSpPr/>
            <p:nvPr/>
          </p:nvSpPr>
          <p:spPr>
            <a:xfrm>
              <a:off x="-1" y="-1"/>
              <a:ext cx="2112190" cy="2112190"/>
            </a:xfrm>
            <a:prstGeom prst="ellipse">
              <a:avLst/>
            </a:prstGeom>
            <a:blipFill rotWithShape="1">
              <a:blip r:embed="rId9"/>
              <a:srcRect/>
              <a:stretch>
                <a:fillRect/>
              </a:stretch>
            </a:blipFill>
            <a:ln w="25400" cap="flat">
              <a:solidFill>
                <a:srgbClr val="F3681C"/>
              </a:solidFill>
              <a:prstDash val="solid"/>
              <a:miter lim="400000"/>
            </a:ln>
            <a:effectLst/>
          </p:spPr>
          <p:txBody>
            <a:bodyPr wrap="square" lIns="45718" tIns="45718" rIns="45718" bIns="45718" numCol="1" anchor="ctr">
              <a:noAutofit/>
            </a:bodyPr>
            <a:lstStyle/>
            <a:p>
              <a:pPr>
                <a:defRPr>
                  <a:latin typeface="+mn-lt"/>
                  <a:ea typeface="+mn-ea"/>
                  <a:cs typeface="+mn-cs"/>
                  <a:sym typeface="Helvetica"/>
                </a:defRPr>
              </a:pPr>
              <a:endParaRPr/>
            </a:p>
          </p:txBody>
        </p:sp>
        <p:pic>
          <p:nvPicPr>
            <p:cNvPr id="845" name="Image" descr="Image"/>
            <p:cNvPicPr>
              <a:picLocks noChangeAspect="1"/>
            </p:cNvPicPr>
            <p:nvPr/>
          </p:nvPicPr>
          <p:blipFill>
            <a:blip r:embed="rId10"/>
            <a:stretch>
              <a:fillRect/>
            </a:stretch>
          </p:blipFill>
          <p:spPr>
            <a:xfrm rot="10800000" flipH="1">
              <a:off x="791666" y="172283"/>
              <a:ext cx="353567" cy="318642"/>
            </a:xfrm>
            <a:prstGeom prst="rect">
              <a:avLst/>
            </a:prstGeom>
            <a:ln w="12700" cap="flat">
              <a:noFill/>
              <a:miter lim="400000"/>
            </a:ln>
            <a:effectLst/>
          </p:spPr>
        </p:pic>
      </p:grpSp>
      <p:sp>
        <p:nvSpPr>
          <p:cNvPr id="847" name="Circle"/>
          <p:cNvSpPr/>
          <p:nvPr/>
        </p:nvSpPr>
        <p:spPr>
          <a:xfrm>
            <a:off x="6167301" y="4547913"/>
            <a:ext cx="2112183" cy="2112183"/>
          </a:xfrm>
          <a:prstGeom prst="ellipse">
            <a:avLst/>
          </a:prstGeom>
          <a:blipFill>
            <a:blip r:embed="rId11"/>
            <a:stretch>
              <a:fillRect/>
            </a:stretch>
          </a:blipFill>
          <a:ln w="25400">
            <a:solidFill>
              <a:srgbClr val="F3681C"/>
            </a:solidFill>
            <a:miter lim="400000"/>
          </a:ln>
        </p:spPr>
        <p:txBody>
          <a:bodyPr lIns="45718" tIns="45718" rIns="45718" bIns="45718" anchor="ctr"/>
          <a:lstStyle/>
          <a:p>
            <a:pPr>
              <a:defRPr>
                <a:latin typeface="+mn-lt"/>
                <a:ea typeface="+mn-ea"/>
                <a:cs typeface="+mn-cs"/>
                <a:sym typeface="Helvetica"/>
              </a:defRPr>
            </a:pPr>
            <a:endParaRPr/>
          </a:p>
        </p:txBody>
      </p:sp>
      <p:sp>
        <p:nvSpPr>
          <p:cNvPr id="848" name="Circle"/>
          <p:cNvSpPr/>
          <p:nvPr/>
        </p:nvSpPr>
        <p:spPr>
          <a:xfrm>
            <a:off x="4310188" y="2521191"/>
            <a:ext cx="3629505" cy="1901435"/>
          </a:xfrm>
          <a:prstGeom prst="ellipse">
            <a:avLst/>
          </a:prstGeom>
          <a:solidFill>
            <a:srgbClr val="FFFFFF"/>
          </a:solidFill>
          <a:ln w="177800">
            <a:solidFill>
              <a:srgbClr val="00AABC"/>
            </a:solidFill>
          </a:ln>
        </p:spPr>
        <p:txBody>
          <a:bodyPr lIns="45718" tIns="45718" rIns="45718" bIns="45718" anchor="ctr"/>
          <a:lstStyle/>
          <a:p>
            <a:pPr algn="ctr">
              <a:defRPr>
                <a:latin typeface="Tw Cen MT"/>
                <a:ea typeface="Tw Cen MT"/>
                <a:cs typeface="Tw Cen MT"/>
                <a:sym typeface="Tw Cen MT"/>
              </a:defRPr>
            </a:pPr>
            <a:endParaRPr/>
          </a:p>
        </p:txBody>
      </p:sp>
      <p:pic>
        <p:nvPicPr>
          <p:cNvPr id="849" name="Image" descr="Image"/>
          <p:cNvPicPr>
            <a:picLocks noChangeAspect="1"/>
          </p:cNvPicPr>
          <p:nvPr/>
        </p:nvPicPr>
        <p:blipFill>
          <a:blip r:embed="rId12"/>
          <a:stretch>
            <a:fillRect/>
          </a:stretch>
        </p:blipFill>
        <p:spPr>
          <a:xfrm>
            <a:off x="4654756" y="2962929"/>
            <a:ext cx="344780" cy="787860"/>
          </a:xfrm>
          <a:prstGeom prst="rect">
            <a:avLst/>
          </a:prstGeom>
          <a:ln w="12700">
            <a:miter lim="400000"/>
          </a:ln>
        </p:spPr>
      </p:pic>
      <p:pic>
        <p:nvPicPr>
          <p:cNvPr id="850" name="Image" descr="Image"/>
          <p:cNvPicPr>
            <a:picLocks noChangeAspect="1"/>
          </p:cNvPicPr>
          <p:nvPr/>
        </p:nvPicPr>
        <p:blipFill>
          <a:blip r:embed="rId13"/>
          <a:stretch>
            <a:fillRect/>
          </a:stretch>
        </p:blipFill>
        <p:spPr>
          <a:xfrm>
            <a:off x="7071241" y="2943129"/>
            <a:ext cx="689107" cy="862651"/>
          </a:xfrm>
          <a:prstGeom prst="rect">
            <a:avLst/>
          </a:prstGeom>
          <a:ln w="12700">
            <a:miter lim="400000"/>
          </a:ln>
        </p:spPr>
      </p:pic>
      <p:grpSp>
        <p:nvGrpSpPr>
          <p:cNvPr id="853" name="Group"/>
          <p:cNvGrpSpPr/>
          <p:nvPr/>
        </p:nvGrpSpPr>
        <p:grpSpPr>
          <a:xfrm>
            <a:off x="154769" y="238278"/>
            <a:ext cx="3018058" cy="1194681"/>
            <a:chOff x="-1" y="0"/>
            <a:chExt cx="3018056" cy="1194679"/>
          </a:xfrm>
        </p:grpSpPr>
        <p:sp>
          <p:nvSpPr>
            <p:cNvPr id="851" name="Shape"/>
            <p:cNvSpPr/>
            <p:nvPr/>
          </p:nvSpPr>
          <p:spPr>
            <a:xfrm flipH="1">
              <a:off x="-2" y="-1"/>
              <a:ext cx="3018058" cy="1194680"/>
            </a:xfrm>
            <a:custGeom>
              <a:avLst/>
              <a:gdLst/>
              <a:ahLst/>
              <a:cxnLst>
                <a:cxn ang="0">
                  <a:pos x="wd2" y="hd2"/>
                </a:cxn>
                <a:cxn ang="5400000">
                  <a:pos x="wd2" y="hd2"/>
                </a:cxn>
                <a:cxn ang="10800000">
                  <a:pos x="wd2" y="hd2"/>
                </a:cxn>
                <a:cxn ang="16200000">
                  <a:pos x="wd2" y="hd2"/>
                </a:cxn>
              </a:cxnLst>
              <a:rect l="0" t="0" r="r" b="b"/>
              <a:pathLst>
                <a:path w="21332" h="21600" extrusionOk="0">
                  <a:moveTo>
                    <a:pt x="3099" y="0"/>
                  </a:moveTo>
                  <a:cubicBezTo>
                    <a:pt x="2578" y="0"/>
                    <a:pt x="2267" y="0"/>
                    <a:pt x="2059" y="303"/>
                  </a:cubicBezTo>
                  <a:cubicBezTo>
                    <a:pt x="1772" y="668"/>
                    <a:pt x="1545" y="1452"/>
                    <a:pt x="1430" y="2436"/>
                  </a:cubicBezTo>
                  <a:cubicBezTo>
                    <a:pt x="1208" y="2862"/>
                    <a:pt x="995" y="3363"/>
                    <a:pt x="806" y="4020"/>
                  </a:cubicBezTo>
                  <a:cubicBezTo>
                    <a:pt x="-268" y="7765"/>
                    <a:pt x="-268" y="13835"/>
                    <a:pt x="806" y="17580"/>
                  </a:cubicBezTo>
                  <a:cubicBezTo>
                    <a:pt x="995" y="18237"/>
                    <a:pt x="1208" y="18738"/>
                    <a:pt x="1430" y="19164"/>
                  </a:cubicBezTo>
                  <a:cubicBezTo>
                    <a:pt x="1545" y="20151"/>
                    <a:pt x="1771" y="20931"/>
                    <a:pt x="2059" y="21297"/>
                  </a:cubicBezTo>
                  <a:cubicBezTo>
                    <a:pt x="2267" y="21600"/>
                    <a:pt x="2578" y="21600"/>
                    <a:pt x="3099" y="21600"/>
                  </a:cubicBezTo>
                  <a:lnTo>
                    <a:pt x="19557" y="21600"/>
                  </a:lnTo>
                  <a:cubicBezTo>
                    <a:pt x="20078" y="21600"/>
                    <a:pt x="20391" y="21600"/>
                    <a:pt x="20599" y="21297"/>
                  </a:cubicBezTo>
                  <a:cubicBezTo>
                    <a:pt x="20900" y="20916"/>
                    <a:pt x="21136" y="20093"/>
                    <a:pt x="21245" y="19046"/>
                  </a:cubicBezTo>
                  <a:cubicBezTo>
                    <a:pt x="21332" y="18321"/>
                    <a:pt x="21332" y="17229"/>
                    <a:pt x="21332" y="15414"/>
                  </a:cubicBezTo>
                  <a:lnTo>
                    <a:pt x="21332" y="6186"/>
                  </a:lnTo>
                  <a:cubicBezTo>
                    <a:pt x="21332" y="4371"/>
                    <a:pt x="21332" y="3288"/>
                    <a:pt x="21245" y="2562"/>
                  </a:cubicBezTo>
                  <a:cubicBezTo>
                    <a:pt x="21136" y="1516"/>
                    <a:pt x="20900" y="684"/>
                    <a:pt x="20599" y="303"/>
                  </a:cubicBezTo>
                  <a:cubicBezTo>
                    <a:pt x="20391" y="0"/>
                    <a:pt x="20078" y="0"/>
                    <a:pt x="19557" y="0"/>
                  </a:cubicBezTo>
                  <a:lnTo>
                    <a:pt x="3099"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852" name="Promote rational, safe, cost- effective use of Rx"/>
            <p:cNvSpPr/>
            <p:nvPr/>
          </p:nvSpPr>
          <p:spPr>
            <a:xfrm>
              <a:off x="126385" y="159186"/>
              <a:ext cx="239196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defTabSz="914400">
                <a:spcBef>
                  <a:spcPts val="200"/>
                </a:spcBef>
                <a:defRPr sz="2100" spc="-73">
                  <a:solidFill>
                    <a:srgbClr val="344160"/>
                  </a:solidFill>
                  <a:latin typeface="Tw Cen MT"/>
                  <a:ea typeface="Tw Cen MT"/>
                  <a:cs typeface="Tw Cen MT"/>
                  <a:sym typeface="Tw Cen MT"/>
                </a:defRPr>
              </a:pPr>
              <a:r>
                <a:t>Promote</a:t>
              </a:r>
              <a:r>
                <a:rPr>
                  <a:solidFill>
                    <a:srgbClr val="344162"/>
                  </a:solidFill>
                </a:rPr>
                <a:t> </a:t>
              </a:r>
              <a:r>
                <a:rPr b="1">
                  <a:solidFill>
                    <a:srgbClr val="00AEBF"/>
                  </a:solidFill>
                </a:rPr>
                <a:t>rational, safe, cost-effective</a:t>
              </a:r>
              <a:r>
                <a:rPr b="1"/>
                <a:t> </a:t>
              </a:r>
              <a:r>
                <a:t>use of medication</a:t>
              </a:r>
            </a:p>
          </p:txBody>
        </p:sp>
      </p:grpSp>
      <p:grpSp>
        <p:nvGrpSpPr>
          <p:cNvPr id="856" name="Group"/>
          <p:cNvGrpSpPr/>
          <p:nvPr/>
        </p:nvGrpSpPr>
        <p:grpSpPr>
          <a:xfrm>
            <a:off x="8345877" y="5286885"/>
            <a:ext cx="3711287" cy="1204521"/>
            <a:chOff x="0" y="0"/>
            <a:chExt cx="3711286" cy="1204519"/>
          </a:xfrm>
        </p:grpSpPr>
        <p:sp>
          <p:nvSpPr>
            <p:cNvPr id="854" name="Shape"/>
            <p:cNvSpPr/>
            <p:nvPr/>
          </p:nvSpPr>
          <p:spPr>
            <a:xfrm>
              <a:off x="0" y="0"/>
              <a:ext cx="3711287" cy="1204520"/>
            </a:xfrm>
            <a:custGeom>
              <a:avLst/>
              <a:gdLst/>
              <a:ahLst/>
              <a:cxnLst>
                <a:cxn ang="0">
                  <a:pos x="wd2" y="hd2"/>
                </a:cxn>
                <a:cxn ang="5400000">
                  <a:pos x="wd2" y="hd2"/>
                </a:cxn>
                <a:cxn ang="10800000">
                  <a:pos x="wd2" y="hd2"/>
                </a:cxn>
                <a:cxn ang="16200000">
                  <a:pos x="wd2" y="hd2"/>
                </a:cxn>
              </a:cxnLst>
              <a:rect l="0" t="0" r="r" b="b"/>
              <a:pathLst>
                <a:path w="21332" h="21600" extrusionOk="0">
                  <a:moveTo>
                    <a:pt x="3099" y="0"/>
                  </a:moveTo>
                  <a:cubicBezTo>
                    <a:pt x="2578" y="0"/>
                    <a:pt x="2267" y="0"/>
                    <a:pt x="2059" y="303"/>
                  </a:cubicBezTo>
                  <a:cubicBezTo>
                    <a:pt x="1772" y="668"/>
                    <a:pt x="1545" y="1452"/>
                    <a:pt x="1430" y="2436"/>
                  </a:cubicBezTo>
                  <a:cubicBezTo>
                    <a:pt x="1208" y="2862"/>
                    <a:pt x="995" y="3363"/>
                    <a:pt x="806" y="4020"/>
                  </a:cubicBezTo>
                  <a:cubicBezTo>
                    <a:pt x="-268" y="7765"/>
                    <a:pt x="-268" y="13835"/>
                    <a:pt x="806" y="17580"/>
                  </a:cubicBezTo>
                  <a:cubicBezTo>
                    <a:pt x="995" y="18237"/>
                    <a:pt x="1208" y="18738"/>
                    <a:pt x="1430" y="19164"/>
                  </a:cubicBezTo>
                  <a:cubicBezTo>
                    <a:pt x="1545" y="20151"/>
                    <a:pt x="1771" y="20931"/>
                    <a:pt x="2059" y="21297"/>
                  </a:cubicBezTo>
                  <a:cubicBezTo>
                    <a:pt x="2267" y="21600"/>
                    <a:pt x="2578" y="21600"/>
                    <a:pt x="3099" y="21600"/>
                  </a:cubicBezTo>
                  <a:lnTo>
                    <a:pt x="19557" y="21600"/>
                  </a:lnTo>
                  <a:cubicBezTo>
                    <a:pt x="20078" y="21600"/>
                    <a:pt x="20391" y="21600"/>
                    <a:pt x="20599" y="21297"/>
                  </a:cubicBezTo>
                  <a:cubicBezTo>
                    <a:pt x="20900" y="20916"/>
                    <a:pt x="21136" y="20093"/>
                    <a:pt x="21245" y="19046"/>
                  </a:cubicBezTo>
                  <a:cubicBezTo>
                    <a:pt x="21332" y="18321"/>
                    <a:pt x="21332" y="17229"/>
                    <a:pt x="21332" y="15414"/>
                  </a:cubicBezTo>
                  <a:lnTo>
                    <a:pt x="21332" y="6186"/>
                  </a:lnTo>
                  <a:cubicBezTo>
                    <a:pt x="21332" y="4371"/>
                    <a:pt x="21332" y="3288"/>
                    <a:pt x="21245" y="2562"/>
                  </a:cubicBezTo>
                  <a:cubicBezTo>
                    <a:pt x="21136" y="1516"/>
                    <a:pt x="20900" y="684"/>
                    <a:pt x="20599" y="303"/>
                  </a:cubicBezTo>
                  <a:cubicBezTo>
                    <a:pt x="20391" y="0"/>
                    <a:pt x="20078" y="0"/>
                    <a:pt x="19557" y="0"/>
                  </a:cubicBezTo>
                  <a:lnTo>
                    <a:pt x="3099"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855" name="Contribute to assessment of benefit, harm                      ( benefit /  harm)"/>
            <p:cNvSpPr/>
            <p:nvPr/>
          </p:nvSpPr>
          <p:spPr>
            <a:xfrm>
              <a:off x="85093" y="56319"/>
              <a:ext cx="35413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lvl="1" indent="457201" algn="r" defTabSz="914400">
                <a:lnSpc>
                  <a:spcPct val="96000"/>
                </a:lnSpc>
                <a:spcBef>
                  <a:spcPts val="600"/>
                </a:spcBef>
                <a:defRPr sz="2100" spc="-73">
                  <a:solidFill>
                    <a:srgbClr val="334160"/>
                  </a:solidFill>
                  <a:latin typeface="Tw Cen MT"/>
                  <a:ea typeface="Tw Cen MT"/>
                  <a:cs typeface="Tw Cen MT"/>
                  <a:sym typeface="Tw Cen MT"/>
                </a:defRPr>
              </a:pPr>
              <a:r>
                <a:t>Contribute to assessment of </a:t>
              </a:r>
              <a:r>
                <a:rPr>
                  <a:solidFill>
                    <a:srgbClr val="00AEBF"/>
                  </a:solidFill>
                </a:rPr>
                <a:t>(</a:t>
              </a:r>
              <a:r>
                <a:rPr>
                  <a:solidFill>
                    <a:srgbClr val="00AEBF"/>
                  </a:solidFill>
                  <a:latin typeface="Wingdings 3"/>
                  <a:ea typeface="Wingdings 3"/>
                  <a:cs typeface="Wingdings 3"/>
                  <a:sym typeface="Wingdings 3"/>
                </a:rPr>
                <a:t></a:t>
              </a:r>
              <a:r>
                <a:rPr b="1">
                  <a:solidFill>
                    <a:srgbClr val="00AEBF"/>
                  </a:solidFill>
                </a:rPr>
                <a:t> benefit </a:t>
              </a:r>
              <a:r>
                <a:rPr>
                  <a:solidFill>
                    <a:srgbClr val="00AEBF"/>
                  </a:solidFill>
                  <a:latin typeface="Wingdings 3"/>
                  <a:ea typeface="Wingdings 3"/>
                  <a:cs typeface="Wingdings 3"/>
                  <a:sym typeface="Wingdings 3"/>
                </a:rPr>
                <a:t></a:t>
              </a:r>
              <a:r>
                <a:rPr b="1">
                  <a:solidFill>
                    <a:srgbClr val="00AEBF"/>
                  </a:solidFill>
                </a:rPr>
                <a:t> harm)</a:t>
              </a:r>
              <a:br>
                <a:rPr b="1">
                  <a:solidFill>
                    <a:srgbClr val="00AEBF"/>
                  </a:solidFill>
                </a:rPr>
              </a:br>
              <a:r>
                <a:t>Changes in treatment guidelines</a:t>
              </a:r>
              <a:br/>
              <a:r>
                <a:t> </a:t>
              </a:r>
            </a:p>
          </p:txBody>
        </p:sp>
      </p:grpSp>
      <p:grpSp>
        <p:nvGrpSpPr>
          <p:cNvPr id="859" name="Group"/>
          <p:cNvGrpSpPr/>
          <p:nvPr/>
        </p:nvGrpSpPr>
        <p:grpSpPr>
          <a:xfrm>
            <a:off x="75517" y="2927421"/>
            <a:ext cx="2859539" cy="1335353"/>
            <a:chOff x="-1" y="0"/>
            <a:chExt cx="2859538" cy="1335352"/>
          </a:xfrm>
        </p:grpSpPr>
        <p:sp>
          <p:nvSpPr>
            <p:cNvPr id="857" name="Shape"/>
            <p:cNvSpPr/>
            <p:nvPr/>
          </p:nvSpPr>
          <p:spPr>
            <a:xfrm flipH="1">
              <a:off x="-2" y="-2"/>
              <a:ext cx="2851769" cy="1335354"/>
            </a:xfrm>
            <a:custGeom>
              <a:avLst/>
              <a:gdLst/>
              <a:ahLst/>
              <a:cxnLst>
                <a:cxn ang="0">
                  <a:pos x="wd2" y="hd2"/>
                </a:cxn>
                <a:cxn ang="5400000">
                  <a:pos x="wd2" y="hd2"/>
                </a:cxn>
                <a:cxn ang="10800000">
                  <a:pos x="wd2" y="hd2"/>
                </a:cxn>
                <a:cxn ang="16200000">
                  <a:pos x="wd2" y="hd2"/>
                </a:cxn>
              </a:cxnLst>
              <a:rect l="0" t="0" r="r" b="b"/>
              <a:pathLst>
                <a:path w="21331" h="21600" extrusionOk="0">
                  <a:moveTo>
                    <a:pt x="3098" y="0"/>
                  </a:moveTo>
                  <a:cubicBezTo>
                    <a:pt x="2577" y="0"/>
                    <a:pt x="2266" y="0"/>
                    <a:pt x="2058" y="303"/>
                  </a:cubicBezTo>
                  <a:cubicBezTo>
                    <a:pt x="1771" y="668"/>
                    <a:pt x="1544" y="1452"/>
                    <a:pt x="1429" y="2436"/>
                  </a:cubicBezTo>
                  <a:cubicBezTo>
                    <a:pt x="1207" y="2862"/>
                    <a:pt x="994" y="3363"/>
                    <a:pt x="805" y="4020"/>
                  </a:cubicBezTo>
                  <a:cubicBezTo>
                    <a:pt x="-269" y="7765"/>
                    <a:pt x="-269" y="13835"/>
                    <a:pt x="805" y="17580"/>
                  </a:cubicBezTo>
                  <a:cubicBezTo>
                    <a:pt x="994" y="18237"/>
                    <a:pt x="1207" y="18738"/>
                    <a:pt x="1429" y="19164"/>
                  </a:cubicBezTo>
                  <a:cubicBezTo>
                    <a:pt x="1544" y="20151"/>
                    <a:pt x="1770" y="20931"/>
                    <a:pt x="2058" y="21297"/>
                  </a:cubicBezTo>
                  <a:cubicBezTo>
                    <a:pt x="2266" y="21600"/>
                    <a:pt x="2577" y="21600"/>
                    <a:pt x="3098" y="21600"/>
                  </a:cubicBezTo>
                  <a:lnTo>
                    <a:pt x="19556" y="21600"/>
                  </a:lnTo>
                  <a:cubicBezTo>
                    <a:pt x="20077" y="21600"/>
                    <a:pt x="20390" y="21600"/>
                    <a:pt x="20598" y="21297"/>
                  </a:cubicBezTo>
                  <a:cubicBezTo>
                    <a:pt x="20899" y="20916"/>
                    <a:pt x="21135" y="20093"/>
                    <a:pt x="21244" y="19046"/>
                  </a:cubicBezTo>
                  <a:cubicBezTo>
                    <a:pt x="21331" y="18321"/>
                    <a:pt x="21331" y="17229"/>
                    <a:pt x="21331" y="15414"/>
                  </a:cubicBezTo>
                  <a:lnTo>
                    <a:pt x="21331" y="6186"/>
                  </a:lnTo>
                  <a:cubicBezTo>
                    <a:pt x="21331" y="4371"/>
                    <a:pt x="21331" y="3288"/>
                    <a:pt x="21244" y="2562"/>
                  </a:cubicBezTo>
                  <a:cubicBezTo>
                    <a:pt x="21135" y="1516"/>
                    <a:pt x="20899" y="684"/>
                    <a:pt x="20598" y="303"/>
                  </a:cubicBezTo>
                  <a:cubicBezTo>
                    <a:pt x="20390" y="0"/>
                    <a:pt x="20077" y="0"/>
                    <a:pt x="19556" y="0"/>
                  </a:cubicBezTo>
                  <a:lnTo>
                    <a:pt x="3098"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858" name="Promote understanding, education, awareness, clinical training and effective communication to public"/>
            <p:cNvSpPr/>
            <p:nvPr/>
          </p:nvSpPr>
          <p:spPr>
            <a:xfrm>
              <a:off x="110894" y="172063"/>
              <a:ext cx="27486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defTabSz="914400">
                <a:lnSpc>
                  <a:spcPct val="96000"/>
                </a:lnSpc>
                <a:spcBef>
                  <a:spcPts val="600"/>
                </a:spcBef>
                <a:defRPr sz="2100" spc="-74">
                  <a:solidFill>
                    <a:srgbClr val="344160"/>
                  </a:solidFill>
                  <a:latin typeface="Tw Cen MT"/>
                  <a:ea typeface="Tw Cen MT"/>
                  <a:cs typeface="Tw Cen MT"/>
                  <a:sym typeface="Tw Cen MT"/>
                </a:defRPr>
              </a:pPr>
              <a:r>
                <a:t>Promote </a:t>
              </a:r>
              <a:r>
                <a:rPr b="1">
                  <a:solidFill>
                    <a:srgbClr val="00AEBF"/>
                  </a:solidFill>
                </a:rPr>
                <a:t>understanding, education &amp; awareness </a:t>
              </a:r>
              <a:r>
                <a:t> to the public</a:t>
              </a:r>
            </a:p>
          </p:txBody>
        </p:sp>
      </p:grpSp>
      <p:grpSp>
        <p:nvGrpSpPr>
          <p:cNvPr id="862" name="Group"/>
          <p:cNvGrpSpPr/>
          <p:nvPr/>
        </p:nvGrpSpPr>
        <p:grpSpPr>
          <a:xfrm>
            <a:off x="90880" y="5442383"/>
            <a:ext cx="3784226" cy="1267450"/>
            <a:chOff x="-1" y="-1"/>
            <a:chExt cx="3784224" cy="1267449"/>
          </a:xfrm>
        </p:grpSpPr>
        <p:sp>
          <p:nvSpPr>
            <p:cNvPr id="860" name="Shape"/>
            <p:cNvSpPr/>
            <p:nvPr/>
          </p:nvSpPr>
          <p:spPr>
            <a:xfrm flipH="1">
              <a:off x="-1" y="-1"/>
              <a:ext cx="3784224" cy="1267450"/>
            </a:xfrm>
            <a:custGeom>
              <a:avLst/>
              <a:gdLst/>
              <a:ahLst/>
              <a:cxnLst>
                <a:cxn ang="0">
                  <a:pos x="wd2" y="hd2"/>
                </a:cxn>
                <a:cxn ang="5400000">
                  <a:pos x="wd2" y="hd2"/>
                </a:cxn>
                <a:cxn ang="10800000">
                  <a:pos x="wd2" y="hd2"/>
                </a:cxn>
                <a:cxn ang="16200000">
                  <a:pos x="wd2" y="hd2"/>
                </a:cxn>
              </a:cxnLst>
              <a:rect l="0" t="0" r="r" b="b"/>
              <a:pathLst>
                <a:path w="21331" h="21600" extrusionOk="0">
                  <a:moveTo>
                    <a:pt x="3098" y="0"/>
                  </a:moveTo>
                  <a:cubicBezTo>
                    <a:pt x="2577" y="0"/>
                    <a:pt x="2266" y="0"/>
                    <a:pt x="2058" y="303"/>
                  </a:cubicBezTo>
                  <a:cubicBezTo>
                    <a:pt x="1771" y="668"/>
                    <a:pt x="1544" y="1452"/>
                    <a:pt x="1429" y="2436"/>
                  </a:cubicBezTo>
                  <a:cubicBezTo>
                    <a:pt x="1207" y="2862"/>
                    <a:pt x="994" y="3363"/>
                    <a:pt x="805" y="4020"/>
                  </a:cubicBezTo>
                  <a:cubicBezTo>
                    <a:pt x="-269" y="7765"/>
                    <a:pt x="-269" y="13835"/>
                    <a:pt x="805" y="17580"/>
                  </a:cubicBezTo>
                  <a:cubicBezTo>
                    <a:pt x="994" y="18237"/>
                    <a:pt x="1207" y="18738"/>
                    <a:pt x="1429" y="19164"/>
                  </a:cubicBezTo>
                  <a:cubicBezTo>
                    <a:pt x="1544" y="20151"/>
                    <a:pt x="1770" y="20931"/>
                    <a:pt x="2058" y="21297"/>
                  </a:cubicBezTo>
                  <a:cubicBezTo>
                    <a:pt x="2266" y="21600"/>
                    <a:pt x="2577" y="21600"/>
                    <a:pt x="3098" y="21600"/>
                  </a:cubicBezTo>
                  <a:lnTo>
                    <a:pt x="19556" y="21600"/>
                  </a:lnTo>
                  <a:cubicBezTo>
                    <a:pt x="20077" y="21600"/>
                    <a:pt x="20390" y="21600"/>
                    <a:pt x="20598" y="21297"/>
                  </a:cubicBezTo>
                  <a:cubicBezTo>
                    <a:pt x="20899" y="20916"/>
                    <a:pt x="21135" y="20093"/>
                    <a:pt x="21244" y="19046"/>
                  </a:cubicBezTo>
                  <a:cubicBezTo>
                    <a:pt x="21331" y="18321"/>
                    <a:pt x="21331" y="17229"/>
                    <a:pt x="21331" y="15414"/>
                  </a:cubicBezTo>
                  <a:lnTo>
                    <a:pt x="21331" y="6186"/>
                  </a:lnTo>
                  <a:cubicBezTo>
                    <a:pt x="21331" y="4371"/>
                    <a:pt x="21331" y="3288"/>
                    <a:pt x="21244" y="2562"/>
                  </a:cubicBezTo>
                  <a:cubicBezTo>
                    <a:pt x="21135" y="1516"/>
                    <a:pt x="20899" y="684"/>
                    <a:pt x="20598" y="303"/>
                  </a:cubicBezTo>
                  <a:cubicBezTo>
                    <a:pt x="20390" y="0"/>
                    <a:pt x="20077" y="0"/>
                    <a:pt x="19556" y="0"/>
                  </a:cubicBezTo>
                  <a:lnTo>
                    <a:pt x="3098"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861" name="Communicate safety findings  (e.g COVID-19 and vaccine development in news)"/>
            <p:cNvSpPr txBox="1"/>
            <p:nvPr/>
          </p:nvSpPr>
          <p:spPr>
            <a:xfrm>
              <a:off x="139393" y="276850"/>
              <a:ext cx="3505349" cy="66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defTabSz="914400">
                <a:lnSpc>
                  <a:spcPct val="96000"/>
                </a:lnSpc>
                <a:spcBef>
                  <a:spcPts val="600"/>
                </a:spcBef>
                <a:defRPr sz="2100" b="1" spc="-73">
                  <a:solidFill>
                    <a:srgbClr val="00AEBF"/>
                  </a:solidFill>
                  <a:latin typeface="Tw Cen MT"/>
                  <a:ea typeface="Tw Cen MT"/>
                  <a:cs typeface="Tw Cen MT"/>
                  <a:sym typeface="Tw Cen MT"/>
                </a:defRPr>
              </a:pPr>
              <a:r>
                <a:t>Communicate safety </a:t>
              </a:r>
              <a:r>
                <a:rPr b="0">
                  <a:solidFill>
                    <a:srgbClr val="344160"/>
                  </a:solidFill>
                </a:rPr>
                <a:t>findings  </a:t>
              </a:r>
              <a:br>
                <a:rPr b="0">
                  <a:solidFill>
                    <a:srgbClr val="344160"/>
                  </a:solidFill>
                </a:rPr>
              </a:br>
              <a:r>
                <a:rPr b="0">
                  <a:solidFill>
                    <a:srgbClr val="344160"/>
                  </a:solidFill>
                </a:rPr>
                <a:t>(e.g COVID-19 and vaccines)</a:t>
              </a:r>
            </a:p>
          </p:txBody>
        </p:sp>
      </p:grpSp>
      <p:grpSp>
        <p:nvGrpSpPr>
          <p:cNvPr id="865" name="Group"/>
          <p:cNvGrpSpPr/>
          <p:nvPr/>
        </p:nvGrpSpPr>
        <p:grpSpPr>
          <a:xfrm>
            <a:off x="8909479" y="158730"/>
            <a:ext cx="3204675" cy="1171252"/>
            <a:chOff x="-76" y="0"/>
            <a:chExt cx="3204673" cy="1171251"/>
          </a:xfrm>
        </p:grpSpPr>
        <p:sp>
          <p:nvSpPr>
            <p:cNvPr id="863" name="Shape"/>
            <p:cNvSpPr/>
            <p:nvPr/>
          </p:nvSpPr>
          <p:spPr>
            <a:xfrm>
              <a:off x="-77" y="-1"/>
              <a:ext cx="3204674" cy="1171252"/>
            </a:xfrm>
            <a:custGeom>
              <a:avLst/>
              <a:gdLst/>
              <a:ahLst/>
              <a:cxnLst>
                <a:cxn ang="0">
                  <a:pos x="wd2" y="hd2"/>
                </a:cxn>
                <a:cxn ang="5400000">
                  <a:pos x="wd2" y="hd2"/>
                </a:cxn>
                <a:cxn ang="10800000">
                  <a:pos x="wd2" y="hd2"/>
                </a:cxn>
                <a:cxn ang="16200000">
                  <a:pos x="wd2" y="hd2"/>
                </a:cxn>
              </a:cxnLst>
              <a:rect l="0" t="0" r="r" b="b"/>
              <a:pathLst>
                <a:path w="21331" h="21600" extrusionOk="0">
                  <a:moveTo>
                    <a:pt x="3098" y="0"/>
                  </a:moveTo>
                  <a:cubicBezTo>
                    <a:pt x="2577" y="0"/>
                    <a:pt x="2266" y="0"/>
                    <a:pt x="2058" y="303"/>
                  </a:cubicBezTo>
                  <a:cubicBezTo>
                    <a:pt x="1771" y="668"/>
                    <a:pt x="1544" y="1452"/>
                    <a:pt x="1429" y="2436"/>
                  </a:cubicBezTo>
                  <a:cubicBezTo>
                    <a:pt x="1207" y="2862"/>
                    <a:pt x="994" y="3363"/>
                    <a:pt x="805" y="4020"/>
                  </a:cubicBezTo>
                  <a:cubicBezTo>
                    <a:pt x="-269" y="7765"/>
                    <a:pt x="-269" y="13835"/>
                    <a:pt x="805" y="17580"/>
                  </a:cubicBezTo>
                  <a:cubicBezTo>
                    <a:pt x="994" y="18237"/>
                    <a:pt x="1207" y="18738"/>
                    <a:pt x="1429" y="19164"/>
                  </a:cubicBezTo>
                  <a:cubicBezTo>
                    <a:pt x="1544" y="20151"/>
                    <a:pt x="1770" y="20931"/>
                    <a:pt x="2058" y="21297"/>
                  </a:cubicBezTo>
                  <a:cubicBezTo>
                    <a:pt x="2266" y="21600"/>
                    <a:pt x="2577" y="21600"/>
                    <a:pt x="3098" y="21600"/>
                  </a:cubicBezTo>
                  <a:lnTo>
                    <a:pt x="19556" y="21600"/>
                  </a:lnTo>
                  <a:cubicBezTo>
                    <a:pt x="20077" y="21600"/>
                    <a:pt x="20390" y="21600"/>
                    <a:pt x="20598" y="21297"/>
                  </a:cubicBezTo>
                  <a:cubicBezTo>
                    <a:pt x="20899" y="20916"/>
                    <a:pt x="21135" y="20093"/>
                    <a:pt x="21244" y="19046"/>
                  </a:cubicBezTo>
                  <a:cubicBezTo>
                    <a:pt x="21331" y="18321"/>
                    <a:pt x="21331" y="17229"/>
                    <a:pt x="21331" y="15414"/>
                  </a:cubicBezTo>
                  <a:lnTo>
                    <a:pt x="21331" y="6186"/>
                  </a:lnTo>
                  <a:cubicBezTo>
                    <a:pt x="21331" y="4371"/>
                    <a:pt x="21331" y="3288"/>
                    <a:pt x="21244" y="2562"/>
                  </a:cubicBezTo>
                  <a:cubicBezTo>
                    <a:pt x="21135" y="1516"/>
                    <a:pt x="20899" y="684"/>
                    <a:pt x="20598" y="303"/>
                  </a:cubicBezTo>
                  <a:cubicBezTo>
                    <a:pt x="20390" y="0"/>
                    <a:pt x="20077" y="0"/>
                    <a:pt x="19556" y="0"/>
                  </a:cubicBezTo>
                  <a:lnTo>
                    <a:pt x="3098"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lgn="r">
                <a:defRPr>
                  <a:latin typeface="Tw Cen MT"/>
                  <a:ea typeface="Tw Cen MT"/>
                  <a:cs typeface="Tw Cen MT"/>
                  <a:sym typeface="Tw Cen MT"/>
                </a:defRPr>
              </a:pPr>
              <a:endParaRPr/>
            </a:p>
          </p:txBody>
        </p:sp>
        <p:sp>
          <p:nvSpPr>
            <p:cNvPr id="864" name="Detect problems related to medication treatment"/>
            <p:cNvSpPr/>
            <p:nvPr/>
          </p:nvSpPr>
          <p:spPr>
            <a:xfrm>
              <a:off x="61827" y="66728"/>
              <a:ext cx="308109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indent="79198" algn="r" defTabSz="914400">
                <a:lnSpc>
                  <a:spcPct val="96000"/>
                </a:lnSpc>
                <a:spcBef>
                  <a:spcPts val="600"/>
                </a:spcBef>
                <a:defRPr sz="2100" b="1" spc="-73">
                  <a:solidFill>
                    <a:srgbClr val="00AEC1"/>
                  </a:solidFill>
                  <a:latin typeface="Tw Cen MT"/>
                  <a:ea typeface="Tw Cen MT"/>
                  <a:cs typeface="Tw Cen MT"/>
                  <a:sym typeface="Tw Cen MT"/>
                </a:defRPr>
              </a:pPr>
              <a:r>
                <a:t>Detect &amp; report safety problems</a:t>
              </a:r>
              <a:r>
                <a:rPr b="0">
                  <a:solidFill>
                    <a:srgbClr val="344160"/>
                  </a:solidFill>
                </a:rPr>
                <a:t> related to medication from single client</a:t>
              </a:r>
            </a:p>
          </p:txBody>
        </p:sp>
      </p:grpSp>
      <p:grpSp>
        <p:nvGrpSpPr>
          <p:cNvPr id="868" name="Group"/>
          <p:cNvGrpSpPr/>
          <p:nvPr/>
        </p:nvGrpSpPr>
        <p:grpSpPr>
          <a:xfrm>
            <a:off x="9156047" y="2521185"/>
            <a:ext cx="2970455" cy="1204359"/>
            <a:chOff x="-70" y="0"/>
            <a:chExt cx="2970453" cy="1204357"/>
          </a:xfrm>
        </p:grpSpPr>
        <p:sp>
          <p:nvSpPr>
            <p:cNvPr id="866" name="Shape"/>
            <p:cNvSpPr/>
            <p:nvPr/>
          </p:nvSpPr>
          <p:spPr>
            <a:xfrm>
              <a:off x="-71" y="-1"/>
              <a:ext cx="2970454" cy="1204358"/>
            </a:xfrm>
            <a:custGeom>
              <a:avLst/>
              <a:gdLst/>
              <a:ahLst/>
              <a:cxnLst>
                <a:cxn ang="0">
                  <a:pos x="wd2" y="hd2"/>
                </a:cxn>
                <a:cxn ang="5400000">
                  <a:pos x="wd2" y="hd2"/>
                </a:cxn>
                <a:cxn ang="10800000">
                  <a:pos x="wd2" y="hd2"/>
                </a:cxn>
                <a:cxn ang="16200000">
                  <a:pos x="wd2" y="hd2"/>
                </a:cxn>
              </a:cxnLst>
              <a:rect l="0" t="0" r="r" b="b"/>
              <a:pathLst>
                <a:path w="21331" h="21600" extrusionOk="0">
                  <a:moveTo>
                    <a:pt x="3098" y="0"/>
                  </a:moveTo>
                  <a:cubicBezTo>
                    <a:pt x="2577" y="0"/>
                    <a:pt x="2266" y="0"/>
                    <a:pt x="2058" y="303"/>
                  </a:cubicBezTo>
                  <a:cubicBezTo>
                    <a:pt x="1771" y="668"/>
                    <a:pt x="1544" y="1452"/>
                    <a:pt x="1429" y="2436"/>
                  </a:cubicBezTo>
                  <a:cubicBezTo>
                    <a:pt x="1207" y="2862"/>
                    <a:pt x="994" y="3363"/>
                    <a:pt x="805" y="4020"/>
                  </a:cubicBezTo>
                  <a:cubicBezTo>
                    <a:pt x="-269" y="7765"/>
                    <a:pt x="-269" y="13835"/>
                    <a:pt x="805" y="17580"/>
                  </a:cubicBezTo>
                  <a:cubicBezTo>
                    <a:pt x="994" y="18237"/>
                    <a:pt x="1207" y="18738"/>
                    <a:pt x="1429" y="19164"/>
                  </a:cubicBezTo>
                  <a:cubicBezTo>
                    <a:pt x="1544" y="20151"/>
                    <a:pt x="1770" y="20931"/>
                    <a:pt x="2058" y="21297"/>
                  </a:cubicBezTo>
                  <a:cubicBezTo>
                    <a:pt x="2266" y="21600"/>
                    <a:pt x="2577" y="21600"/>
                    <a:pt x="3098" y="21600"/>
                  </a:cubicBezTo>
                  <a:lnTo>
                    <a:pt x="19556" y="21600"/>
                  </a:lnTo>
                  <a:cubicBezTo>
                    <a:pt x="20077" y="21600"/>
                    <a:pt x="20390" y="21600"/>
                    <a:pt x="20598" y="21297"/>
                  </a:cubicBezTo>
                  <a:cubicBezTo>
                    <a:pt x="20899" y="20916"/>
                    <a:pt x="21135" y="20093"/>
                    <a:pt x="21244" y="19046"/>
                  </a:cubicBezTo>
                  <a:cubicBezTo>
                    <a:pt x="21331" y="18321"/>
                    <a:pt x="21331" y="17229"/>
                    <a:pt x="21331" y="15414"/>
                  </a:cubicBezTo>
                  <a:lnTo>
                    <a:pt x="21331" y="6186"/>
                  </a:lnTo>
                  <a:cubicBezTo>
                    <a:pt x="21331" y="4371"/>
                    <a:pt x="21331" y="3288"/>
                    <a:pt x="21244" y="2562"/>
                  </a:cubicBezTo>
                  <a:cubicBezTo>
                    <a:pt x="21135" y="1516"/>
                    <a:pt x="20899" y="684"/>
                    <a:pt x="20598" y="303"/>
                  </a:cubicBezTo>
                  <a:cubicBezTo>
                    <a:pt x="20390" y="0"/>
                    <a:pt x="20077" y="0"/>
                    <a:pt x="19556" y="0"/>
                  </a:cubicBezTo>
                  <a:lnTo>
                    <a:pt x="3098" y="0"/>
                  </a:lnTo>
                  <a:close/>
                </a:path>
              </a:pathLst>
            </a:custGeom>
            <a:solidFill>
              <a:srgbClr val="FFFFFF"/>
            </a:solidFill>
            <a:ln w="12700" cap="flat">
              <a:solidFill>
                <a:srgbClr val="F3681C"/>
              </a:solidFill>
              <a:prstDash val="solid"/>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867" name="Detect problems related to medication treatment"/>
            <p:cNvSpPr/>
            <p:nvPr/>
          </p:nvSpPr>
          <p:spPr>
            <a:xfrm>
              <a:off x="26055" y="67697"/>
              <a:ext cx="291841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indent="79198" algn="r" defTabSz="914400">
                <a:lnSpc>
                  <a:spcPct val="96000"/>
                </a:lnSpc>
                <a:spcBef>
                  <a:spcPts val="600"/>
                </a:spcBef>
                <a:defRPr sz="2100" spc="-73">
                  <a:solidFill>
                    <a:srgbClr val="344160"/>
                  </a:solidFill>
                  <a:latin typeface="Tw Cen MT"/>
                  <a:ea typeface="Tw Cen MT"/>
                  <a:cs typeface="Tw Cen MT"/>
                  <a:sym typeface="Tw Cen MT"/>
                </a:defRPr>
              </a:pPr>
              <a:r>
                <a:t>Various reports combined to enhance </a:t>
              </a:r>
              <a:r>
                <a:rPr b="1">
                  <a:solidFill>
                    <a:srgbClr val="00AEC1"/>
                  </a:solidFill>
                </a:rPr>
                <a:t>early  detection</a:t>
              </a:r>
              <a:r>
                <a:t> </a:t>
              </a:r>
              <a:br/>
              <a:r>
                <a:t>of </a:t>
              </a:r>
              <a:r>
                <a:rPr b="1">
                  <a:solidFill>
                    <a:srgbClr val="00AEC1"/>
                  </a:solidFill>
                </a:rPr>
                <a:t>safety</a:t>
              </a:r>
              <a:r>
                <a:rPr spc="0">
                  <a:solidFill>
                    <a:srgbClr val="00AEC1"/>
                  </a:solidFill>
                </a:rPr>
                <a:t> </a:t>
              </a:r>
              <a:r>
                <a:t>issues </a:t>
              </a:r>
            </a:p>
          </p:txBody>
        </p:sp>
      </p:grpSp>
      <p:sp>
        <p:nvSpPr>
          <p:cNvPr id="869" name="BEFORE…"/>
          <p:cNvSpPr txBox="1"/>
          <p:nvPr/>
        </p:nvSpPr>
        <p:spPr>
          <a:xfrm>
            <a:off x="5103364" y="2637095"/>
            <a:ext cx="2024704" cy="1587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spAutoFit/>
          </a:bodyPr>
          <a:lstStyle/>
          <a:p>
            <a:pPr algn="ctr" defTabSz="711200">
              <a:lnSpc>
                <a:spcPct val="90000"/>
              </a:lnSpc>
              <a:spcBef>
                <a:spcPts val="600"/>
              </a:spcBef>
              <a:defRPr sz="2200" b="1">
                <a:solidFill>
                  <a:srgbClr val="00AEBF"/>
                </a:solidFill>
                <a:latin typeface="Tw Cen MT"/>
                <a:ea typeface="Tw Cen MT"/>
                <a:cs typeface="Tw Cen MT"/>
                <a:sym typeface="Tw Cen MT"/>
              </a:defRPr>
            </a:pPr>
            <a:r>
              <a:t>CHWs can:</a:t>
            </a:r>
            <a:r>
              <a:rPr>
                <a:solidFill>
                  <a:srgbClr val="F3681C"/>
                </a:solidFill>
              </a:rPr>
              <a:t> </a:t>
            </a:r>
            <a:br>
              <a:rPr>
                <a:solidFill>
                  <a:srgbClr val="F3681C"/>
                </a:solidFill>
              </a:rPr>
            </a:br>
            <a:r>
              <a:rPr b="0">
                <a:solidFill>
                  <a:srgbClr val="F3681C"/>
                </a:solidFill>
                <a:latin typeface="Wingdings"/>
                <a:ea typeface="Wingdings"/>
                <a:cs typeface="Wingdings"/>
                <a:sym typeface="Wingdings"/>
              </a:rPr>
              <a:t> </a:t>
            </a:r>
            <a:r>
              <a:rPr>
                <a:solidFill>
                  <a:srgbClr val="F3681C"/>
                </a:solidFill>
              </a:rPr>
              <a:t>Client  / public health &amp; safety with just </a:t>
            </a:r>
            <a:r>
              <a:rPr sz="2400"/>
              <a:t>ONE</a:t>
            </a:r>
            <a:r>
              <a:rPr>
                <a:solidFill>
                  <a:srgbClr val="F3681C"/>
                </a:solidFill>
              </a:rPr>
              <a:t> report</a:t>
            </a:r>
          </a:p>
        </p:txBody>
      </p:sp>
      <p:sp>
        <p:nvSpPr>
          <p:cNvPr id="870" name="Slide Number Placeholder 1"/>
          <p:cNvSpPr txBox="1">
            <a:spLocks noGrp="1"/>
          </p:cNvSpPr>
          <p:nvPr>
            <p:ph type="sldNum" sz="quarter" idx="4294967295"/>
          </p:nvPr>
        </p:nvSpPr>
        <p:spPr>
          <a:xfrm>
            <a:off x="11668024" y="65008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21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 grpId="6" animBg="1" advAuto="0"/>
      <p:bldP spid="856" grpId="3" animBg="1" advAuto="0"/>
      <p:bldP spid="859" grpId="5" animBg="1" advAuto="0"/>
      <p:bldP spid="862" grpId="4" animBg="1" advAuto="0"/>
      <p:bldP spid="865" grpId="1" animBg="1" advAuto="0"/>
      <p:bldP spid="868"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6" name="Group"/>
          <p:cNvGrpSpPr/>
          <p:nvPr/>
        </p:nvGrpSpPr>
        <p:grpSpPr>
          <a:xfrm>
            <a:off x="1316270" y="561848"/>
            <a:ext cx="9559456" cy="5378245"/>
            <a:chOff x="-1" y="0"/>
            <a:chExt cx="9559455" cy="5378244"/>
          </a:xfrm>
        </p:grpSpPr>
        <p:pic>
          <p:nvPicPr>
            <p:cNvPr id="874" name="cover image-06.png" descr="cover image-06.png"/>
            <p:cNvPicPr>
              <a:picLocks noChangeAspect="1"/>
            </p:cNvPicPr>
            <p:nvPr/>
          </p:nvPicPr>
          <p:blipFill>
            <a:blip r:embed="rId3"/>
            <a:stretch>
              <a:fillRect/>
            </a:stretch>
          </p:blipFill>
          <p:spPr>
            <a:xfrm>
              <a:off x="-2" y="-1"/>
              <a:ext cx="9559456" cy="5378245"/>
            </a:xfrm>
            <a:prstGeom prst="rect">
              <a:avLst/>
            </a:prstGeom>
            <a:ln w="12700" cap="flat">
              <a:noFill/>
              <a:miter lim="400000"/>
            </a:ln>
            <a:effectLst/>
          </p:spPr>
        </p:pic>
        <p:pic>
          <p:nvPicPr>
            <p:cNvPr id="875" name="Image" descr="Image"/>
            <p:cNvPicPr>
              <a:picLocks noChangeAspect="1"/>
            </p:cNvPicPr>
            <p:nvPr/>
          </p:nvPicPr>
          <p:blipFill>
            <a:blip r:embed="rId4"/>
            <a:stretch>
              <a:fillRect/>
            </a:stretch>
          </p:blipFill>
          <p:spPr>
            <a:xfrm>
              <a:off x="7618991" y="1490137"/>
              <a:ext cx="164006" cy="157910"/>
            </a:xfrm>
            <a:prstGeom prst="rect">
              <a:avLst/>
            </a:prstGeom>
            <a:ln w="12700" cap="flat">
              <a:noFill/>
              <a:miter lim="400000"/>
            </a:ln>
            <a:effectLst/>
          </p:spPr>
        </p:pic>
      </p:grpSp>
      <p:sp>
        <p:nvSpPr>
          <p:cNvPr id="877" name="Title 1"/>
          <p:cNvSpPr txBox="1"/>
          <p:nvPr/>
        </p:nvSpPr>
        <p:spPr>
          <a:xfrm>
            <a:off x="1419008" y="2402325"/>
            <a:ext cx="8915404" cy="16972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ctr">
            <a:normAutofit/>
          </a:bodyPr>
          <a:lstStyle/>
          <a:p>
            <a:pPr algn="ctr" defTabSz="914400">
              <a:lnSpc>
                <a:spcPct val="72000"/>
              </a:lnSpc>
              <a:defRPr sz="6000" cap="all">
                <a:solidFill>
                  <a:srgbClr val="FFFFFF"/>
                </a:solidFill>
                <a:latin typeface="Tw Cen MT"/>
                <a:ea typeface="Tw Cen MT"/>
                <a:cs typeface="Tw Cen MT"/>
                <a:sym typeface="Tw Cen MT"/>
              </a:defRPr>
            </a:pPr>
            <a:br/>
            <a:r>
              <a:rPr cap="none"/>
              <a:t>Any questions?</a:t>
            </a:r>
          </a:p>
        </p:txBody>
      </p:sp>
      <p:sp>
        <p:nvSpPr>
          <p:cNvPr id="878"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22</a:t>
            </a:fld>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4" name="Group"/>
          <p:cNvGrpSpPr/>
          <p:nvPr/>
        </p:nvGrpSpPr>
        <p:grpSpPr>
          <a:xfrm>
            <a:off x="1316270" y="468464"/>
            <a:ext cx="9559456" cy="5378245"/>
            <a:chOff x="-1" y="0"/>
            <a:chExt cx="9559455" cy="5378244"/>
          </a:xfrm>
        </p:grpSpPr>
        <p:pic>
          <p:nvPicPr>
            <p:cNvPr id="882" name="cover image-06.png" descr="cover image-06.png"/>
            <p:cNvPicPr>
              <a:picLocks noChangeAspect="1"/>
            </p:cNvPicPr>
            <p:nvPr/>
          </p:nvPicPr>
          <p:blipFill>
            <a:blip r:embed="rId3"/>
            <a:stretch>
              <a:fillRect/>
            </a:stretch>
          </p:blipFill>
          <p:spPr>
            <a:xfrm>
              <a:off x="-2" y="-1"/>
              <a:ext cx="9559456" cy="5378245"/>
            </a:xfrm>
            <a:prstGeom prst="rect">
              <a:avLst/>
            </a:prstGeom>
            <a:ln w="12700" cap="flat">
              <a:noFill/>
              <a:miter lim="400000"/>
            </a:ln>
            <a:effectLst/>
          </p:spPr>
        </p:pic>
        <p:pic>
          <p:nvPicPr>
            <p:cNvPr id="883" name="Image" descr="Image"/>
            <p:cNvPicPr>
              <a:picLocks noChangeAspect="1"/>
            </p:cNvPicPr>
            <p:nvPr/>
          </p:nvPicPr>
          <p:blipFill>
            <a:blip r:embed="rId4"/>
            <a:stretch>
              <a:fillRect/>
            </a:stretch>
          </p:blipFill>
          <p:spPr>
            <a:xfrm>
              <a:off x="7618991" y="1490137"/>
              <a:ext cx="164006" cy="157910"/>
            </a:xfrm>
            <a:prstGeom prst="rect">
              <a:avLst/>
            </a:prstGeom>
            <a:ln w="12700" cap="flat">
              <a:noFill/>
              <a:miter lim="400000"/>
            </a:ln>
            <a:effectLst/>
          </p:spPr>
        </p:pic>
      </p:grpSp>
      <p:grpSp>
        <p:nvGrpSpPr>
          <p:cNvPr id="888" name="Group 2"/>
          <p:cNvGrpSpPr/>
          <p:nvPr/>
        </p:nvGrpSpPr>
        <p:grpSpPr>
          <a:xfrm>
            <a:off x="1888106" y="4759044"/>
            <a:ext cx="3930692" cy="809910"/>
            <a:chOff x="0" y="-1"/>
            <a:chExt cx="3930691" cy="809909"/>
          </a:xfrm>
        </p:grpSpPr>
        <p:sp>
          <p:nvSpPr>
            <p:cNvPr id="885" name="Rounded Rectangle"/>
            <p:cNvSpPr/>
            <p:nvPr/>
          </p:nvSpPr>
          <p:spPr>
            <a:xfrm>
              <a:off x="-1" y="-2"/>
              <a:ext cx="3930692" cy="809911"/>
            </a:xfrm>
            <a:prstGeom prst="roundRect">
              <a:avLst>
                <a:gd name="adj" fmla="val 16667"/>
              </a:avLst>
            </a:prstGeom>
            <a:solidFill>
              <a:srgbClr val="FFFFFF"/>
            </a:solidFill>
            <a:ln w="12700" cap="flat">
              <a:noFill/>
              <a:miter lim="400000"/>
            </a:ln>
            <a:effectLst/>
          </p:spPr>
          <p:txBody>
            <a:bodyPr wrap="square" lIns="45718" tIns="45718" rIns="45718" bIns="45718" numCol="1" anchor="t">
              <a:noAutofit/>
            </a:bodyPr>
            <a:lstStyle/>
            <a:p>
              <a:pPr defTabSz="914400">
                <a:defRPr sz="2800"/>
              </a:pPr>
              <a:endParaRPr/>
            </a:p>
          </p:txBody>
        </p:sp>
        <p:pic>
          <p:nvPicPr>
            <p:cNvPr id="886" name="Picture 6" descr="Picture 6"/>
            <p:cNvPicPr>
              <a:picLocks noChangeAspect="1"/>
            </p:cNvPicPr>
            <p:nvPr/>
          </p:nvPicPr>
          <p:blipFill>
            <a:blip r:embed="rId5"/>
            <a:srcRect l="4211" r="4210"/>
            <a:stretch>
              <a:fillRect/>
            </a:stretch>
          </p:blipFill>
          <p:spPr>
            <a:xfrm>
              <a:off x="287546" y="176859"/>
              <a:ext cx="1377386" cy="482752"/>
            </a:xfrm>
            <a:prstGeom prst="rect">
              <a:avLst/>
            </a:prstGeom>
            <a:ln w="12700" cap="flat">
              <a:noFill/>
              <a:miter lim="400000"/>
            </a:ln>
            <a:effectLst/>
          </p:spPr>
        </p:pic>
        <p:pic>
          <p:nvPicPr>
            <p:cNvPr id="887" name="Picture 7" descr="Picture 7"/>
            <p:cNvPicPr>
              <a:picLocks noChangeAspect="1"/>
            </p:cNvPicPr>
            <p:nvPr/>
          </p:nvPicPr>
          <p:blipFill>
            <a:blip r:embed="rId6"/>
            <a:stretch>
              <a:fillRect/>
            </a:stretch>
          </p:blipFill>
          <p:spPr>
            <a:xfrm>
              <a:off x="2500203" y="72487"/>
              <a:ext cx="1044898" cy="627950"/>
            </a:xfrm>
            <a:prstGeom prst="rect">
              <a:avLst/>
            </a:prstGeom>
            <a:ln w="12700" cap="flat">
              <a:noFill/>
              <a:miter lim="400000"/>
            </a:ln>
            <a:effectLst/>
          </p:spPr>
        </p:pic>
      </p:grpSp>
      <p:sp>
        <p:nvSpPr>
          <p:cNvPr id="889" name="Rounded Rectangle"/>
          <p:cNvSpPr/>
          <p:nvPr/>
        </p:nvSpPr>
        <p:spPr>
          <a:xfrm>
            <a:off x="6070863" y="5688512"/>
            <a:ext cx="1845062" cy="967388"/>
          </a:xfrm>
          <a:prstGeom prst="roundRect">
            <a:avLst>
              <a:gd name="adj" fmla="val 16667"/>
            </a:avLst>
          </a:prstGeom>
          <a:solidFill>
            <a:srgbClr val="FFFFFF"/>
          </a:solidFill>
          <a:ln w="12700">
            <a:miter lim="400000"/>
          </a:ln>
        </p:spPr>
        <p:txBody>
          <a:bodyPr lIns="45718" tIns="45718" rIns="45718" bIns="45718"/>
          <a:lstStyle/>
          <a:p>
            <a:pPr algn="ctr" defTabSz="914400">
              <a:defRPr sz="2800"/>
            </a:pPr>
            <a:endParaRPr/>
          </a:p>
        </p:txBody>
      </p:sp>
      <p:sp>
        <p:nvSpPr>
          <p:cNvPr id="890" name="South Africa"/>
          <p:cNvSpPr txBox="1"/>
          <p:nvPr/>
        </p:nvSpPr>
        <p:spPr>
          <a:xfrm>
            <a:off x="6152722" y="5693397"/>
            <a:ext cx="1681337" cy="408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914400">
              <a:defRPr sz="2300">
                <a:latin typeface="Tw Cen MT"/>
                <a:ea typeface="Tw Cen MT"/>
                <a:cs typeface="Tw Cen MT"/>
                <a:sym typeface="Tw Cen MT"/>
              </a:defRPr>
            </a:lvl1pPr>
          </a:lstStyle>
          <a:p>
            <a:r>
              <a:t>South Africa</a:t>
            </a:r>
          </a:p>
        </p:txBody>
      </p:sp>
      <p:pic>
        <p:nvPicPr>
          <p:cNvPr id="891" name="Picture 5" descr="Picture 5"/>
          <p:cNvPicPr>
            <a:picLocks noChangeAspect="1"/>
          </p:cNvPicPr>
          <p:nvPr/>
        </p:nvPicPr>
        <p:blipFill>
          <a:blip r:embed="rId7"/>
          <a:stretch>
            <a:fillRect/>
          </a:stretch>
        </p:blipFill>
        <p:spPr>
          <a:xfrm>
            <a:off x="6311431" y="6082419"/>
            <a:ext cx="1385477" cy="499186"/>
          </a:xfrm>
          <a:prstGeom prst="rect">
            <a:avLst/>
          </a:prstGeom>
          <a:ln w="12700">
            <a:miter lim="400000"/>
          </a:ln>
        </p:spPr>
      </p:pic>
      <p:sp>
        <p:nvSpPr>
          <p:cNvPr id="892" name="Rounded Rectangle"/>
          <p:cNvSpPr/>
          <p:nvPr/>
        </p:nvSpPr>
        <p:spPr>
          <a:xfrm>
            <a:off x="3985235" y="5687402"/>
            <a:ext cx="1845062" cy="967388"/>
          </a:xfrm>
          <a:prstGeom prst="roundRect">
            <a:avLst>
              <a:gd name="adj" fmla="val 16667"/>
            </a:avLst>
          </a:prstGeom>
          <a:solidFill>
            <a:srgbClr val="FFFFFF"/>
          </a:solidFill>
          <a:ln w="12700">
            <a:miter lim="400000"/>
          </a:ln>
        </p:spPr>
        <p:txBody>
          <a:bodyPr lIns="45718" tIns="45718" rIns="45718" bIns="45718"/>
          <a:lstStyle/>
          <a:p>
            <a:pPr algn="ctr" defTabSz="914400">
              <a:defRPr sz="2800"/>
            </a:pPr>
            <a:endParaRPr/>
          </a:p>
        </p:txBody>
      </p:sp>
      <p:sp>
        <p:nvSpPr>
          <p:cNvPr id="893" name="Namibia"/>
          <p:cNvSpPr txBox="1"/>
          <p:nvPr/>
        </p:nvSpPr>
        <p:spPr>
          <a:xfrm>
            <a:off x="4067097" y="5692287"/>
            <a:ext cx="1681337" cy="408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914400">
              <a:defRPr sz="2300">
                <a:latin typeface="Tw Cen MT"/>
                <a:ea typeface="Tw Cen MT"/>
                <a:cs typeface="Tw Cen MT"/>
                <a:sym typeface="Tw Cen MT"/>
              </a:defRPr>
            </a:lvl1pPr>
          </a:lstStyle>
          <a:p>
            <a:r>
              <a:t>Namibia</a:t>
            </a:r>
          </a:p>
        </p:txBody>
      </p:sp>
      <p:pic>
        <p:nvPicPr>
          <p:cNvPr id="894" name="Picture 7" descr="Picture 7"/>
          <p:cNvPicPr>
            <a:picLocks noChangeAspect="1"/>
          </p:cNvPicPr>
          <p:nvPr/>
        </p:nvPicPr>
        <p:blipFill>
          <a:blip r:embed="rId8"/>
          <a:stretch>
            <a:fillRect/>
          </a:stretch>
        </p:blipFill>
        <p:spPr>
          <a:xfrm>
            <a:off x="4223827" y="6029807"/>
            <a:ext cx="659580" cy="607842"/>
          </a:xfrm>
          <a:prstGeom prst="rect">
            <a:avLst/>
          </a:prstGeom>
          <a:ln w="12700">
            <a:miter lim="400000"/>
          </a:ln>
        </p:spPr>
      </p:pic>
      <p:pic>
        <p:nvPicPr>
          <p:cNvPr id="895" name="Picture 8" descr="Picture 8"/>
          <p:cNvPicPr>
            <a:picLocks noChangeAspect="1"/>
          </p:cNvPicPr>
          <p:nvPr/>
        </p:nvPicPr>
        <p:blipFill>
          <a:blip r:embed="rId9"/>
          <a:stretch>
            <a:fillRect/>
          </a:stretch>
        </p:blipFill>
        <p:spPr>
          <a:xfrm>
            <a:off x="4965258" y="6029807"/>
            <a:ext cx="574633" cy="605960"/>
          </a:xfrm>
          <a:prstGeom prst="rect">
            <a:avLst/>
          </a:prstGeom>
          <a:ln w="12700">
            <a:miter lim="400000"/>
          </a:ln>
        </p:spPr>
      </p:pic>
      <p:sp>
        <p:nvSpPr>
          <p:cNvPr id="896" name="Rounded Rectangle"/>
          <p:cNvSpPr/>
          <p:nvPr/>
        </p:nvSpPr>
        <p:spPr>
          <a:xfrm>
            <a:off x="1899615" y="5688512"/>
            <a:ext cx="1845058" cy="967388"/>
          </a:xfrm>
          <a:prstGeom prst="roundRect">
            <a:avLst>
              <a:gd name="adj" fmla="val 16667"/>
            </a:avLst>
          </a:prstGeom>
          <a:solidFill>
            <a:srgbClr val="FFFFFF"/>
          </a:solidFill>
          <a:ln w="12700">
            <a:miter lim="400000"/>
          </a:ln>
        </p:spPr>
        <p:txBody>
          <a:bodyPr lIns="45718" tIns="45718" rIns="45718" bIns="45718"/>
          <a:lstStyle/>
          <a:p>
            <a:pPr algn="ctr" defTabSz="914400">
              <a:defRPr sz="2800"/>
            </a:pPr>
            <a:endParaRPr/>
          </a:p>
        </p:txBody>
      </p:sp>
      <p:sp>
        <p:nvSpPr>
          <p:cNvPr id="897" name="Eswatini"/>
          <p:cNvSpPr txBox="1"/>
          <p:nvPr/>
        </p:nvSpPr>
        <p:spPr>
          <a:xfrm>
            <a:off x="1981474" y="5693397"/>
            <a:ext cx="1681335" cy="408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914400">
              <a:defRPr sz="2300">
                <a:latin typeface="Tw Cen MT"/>
                <a:ea typeface="Tw Cen MT"/>
                <a:cs typeface="Tw Cen MT"/>
                <a:sym typeface="Tw Cen MT"/>
              </a:defRPr>
            </a:lvl1pPr>
          </a:lstStyle>
          <a:p>
            <a:r>
              <a:t>Eswatini</a:t>
            </a:r>
          </a:p>
        </p:txBody>
      </p:sp>
      <p:pic>
        <p:nvPicPr>
          <p:cNvPr id="898" name="Picture 9" descr="Picture 9"/>
          <p:cNvPicPr>
            <a:picLocks noChangeAspect="1"/>
          </p:cNvPicPr>
          <p:nvPr/>
        </p:nvPicPr>
        <p:blipFill>
          <a:blip r:embed="rId10"/>
          <a:stretch>
            <a:fillRect/>
          </a:stretch>
        </p:blipFill>
        <p:spPr>
          <a:xfrm>
            <a:off x="2378773" y="5985202"/>
            <a:ext cx="886743" cy="626440"/>
          </a:xfrm>
          <a:prstGeom prst="rect">
            <a:avLst/>
          </a:prstGeom>
          <a:ln w="12700">
            <a:miter lim="400000"/>
          </a:ln>
        </p:spPr>
      </p:pic>
      <p:sp>
        <p:nvSpPr>
          <p:cNvPr id="899" name="Rounded Rectangle"/>
          <p:cNvSpPr/>
          <p:nvPr/>
        </p:nvSpPr>
        <p:spPr>
          <a:xfrm>
            <a:off x="8156485" y="5688512"/>
            <a:ext cx="1845062" cy="967388"/>
          </a:xfrm>
          <a:prstGeom prst="roundRect">
            <a:avLst>
              <a:gd name="adj" fmla="val 16667"/>
            </a:avLst>
          </a:prstGeom>
          <a:solidFill>
            <a:srgbClr val="FFFFFF"/>
          </a:solidFill>
          <a:ln w="12700">
            <a:miter lim="400000"/>
          </a:ln>
        </p:spPr>
        <p:txBody>
          <a:bodyPr lIns="45718" tIns="45718" rIns="45718" bIns="45718"/>
          <a:lstStyle/>
          <a:p>
            <a:pPr algn="ctr" defTabSz="914400">
              <a:defRPr sz="2800"/>
            </a:pPr>
            <a:endParaRPr/>
          </a:p>
        </p:txBody>
      </p:sp>
      <p:sp>
        <p:nvSpPr>
          <p:cNvPr id="900" name="Zimbabwe"/>
          <p:cNvSpPr txBox="1"/>
          <p:nvPr/>
        </p:nvSpPr>
        <p:spPr>
          <a:xfrm>
            <a:off x="8238342" y="5693397"/>
            <a:ext cx="1681337" cy="408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914400">
              <a:defRPr sz="2300">
                <a:latin typeface="Tw Cen MT"/>
                <a:ea typeface="Tw Cen MT"/>
                <a:cs typeface="Tw Cen MT"/>
                <a:sym typeface="Tw Cen MT"/>
              </a:defRPr>
            </a:lvl1pPr>
          </a:lstStyle>
          <a:p>
            <a:r>
              <a:t>Zimbabwe</a:t>
            </a:r>
          </a:p>
        </p:txBody>
      </p:sp>
      <p:pic>
        <p:nvPicPr>
          <p:cNvPr id="901" name="Picture 11" descr="Picture 11"/>
          <p:cNvPicPr>
            <a:picLocks noChangeAspect="1"/>
          </p:cNvPicPr>
          <p:nvPr/>
        </p:nvPicPr>
        <p:blipFill>
          <a:blip r:embed="rId11"/>
          <a:stretch>
            <a:fillRect/>
          </a:stretch>
        </p:blipFill>
        <p:spPr>
          <a:xfrm>
            <a:off x="8200659" y="6303593"/>
            <a:ext cx="1707985" cy="196406"/>
          </a:xfrm>
          <a:prstGeom prst="rect">
            <a:avLst/>
          </a:prstGeom>
          <a:ln w="12700">
            <a:miter lim="400000"/>
          </a:ln>
        </p:spPr>
      </p:pic>
      <p:grpSp>
        <p:nvGrpSpPr>
          <p:cNvPr id="906" name="Group 3"/>
          <p:cNvGrpSpPr/>
          <p:nvPr/>
        </p:nvGrpSpPr>
        <p:grpSpPr>
          <a:xfrm>
            <a:off x="6062861" y="4754620"/>
            <a:ext cx="3930686" cy="809910"/>
            <a:chOff x="0" y="-1"/>
            <a:chExt cx="3930684" cy="809909"/>
          </a:xfrm>
        </p:grpSpPr>
        <p:sp>
          <p:nvSpPr>
            <p:cNvPr id="902" name="Rounded Rectangle"/>
            <p:cNvSpPr/>
            <p:nvPr/>
          </p:nvSpPr>
          <p:spPr>
            <a:xfrm>
              <a:off x="-1" y="-2"/>
              <a:ext cx="3930685" cy="809911"/>
            </a:xfrm>
            <a:prstGeom prst="roundRect">
              <a:avLst>
                <a:gd name="adj" fmla="val 16667"/>
              </a:avLst>
            </a:prstGeom>
            <a:solidFill>
              <a:srgbClr val="FFFFFF"/>
            </a:solidFill>
            <a:ln w="12700" cap="flat">
              <a:noFill/>
              <a:miter lim="400000"/>
            </a:ln>
            <a:effectLst/>
          </p:spPr>
          <p:txBody>
            <a:bodyPr wrap="square" lIns="45718" tIns="45718" rIns="45718" bIns="45718" numCol="1" anchor="t">
              <a:noAutofit/>
            </a:bodyPr>
            <a:lstStyle/>
            <a:p>
              <a:pPr defTabSz="914400">
                <a:defRPr sz="2800"/>
              </a:pPr>
              <a:endParaRPr/>
            </a:p>
          </p:txBody>
        </p:sp>
        <p:pic>
          <p:nvPicPr>
            <p:cNvPr id="903" name="Picture 16" descr="Picture 16"/>
            <p:cNvPicPr>
              <a:picLocks noChangeAspect="1"/>
            </p:cNvPicPr>
            <p:nvPr/>
          </p:nvPicPr>
          <p:blipFill>
            <a:blip r:embed="rId12"/>
            <a:stretch>
              <a:fillRect/>
            </a:stretch>
          </p:blipFill>
          <p:spPr>
            <a:xfrm>
              <a:off x="2619187" y="133480"/>
              <a:ext cx="787825" cy="489662"/>
            </a:xfrm>
            <a:prstGeom prst="rect">
              <a:avLst/>
            </a:prstGeom>
            <a:ln w="12700" cap="flat">
              <a:noFill/>
              <a:miter lim="400000"/>
            </a:ln>
            <a:effectLst/>
          </p:spPr>
        </p:pic>
        <p:pic>
          <p:nvPicPr>
            <p:cNvPr id="904" name="image9.png" descr="image9.png"/>
            <p:cNvPicPr>
              <a:picLocks noChangeAspect="1"/>
            </p:cNvPicPr>
            <p:nvPr/>
          </p:nvPicPr>
          <p:blipFill>
            <a:blip r:embed="rId13"/>
            <a:stretch>
              <a:fillRect/>
            </a:stretch>
          </p:blipFill>
          <p:spPr>
            <a:xfrm>
              <a:off x="258676" y="97846"/>
              <a:ext cx="1189721" cy="653534"/>
            </a:xfrm>
            <a:prstGeom prst="rect">
              <a:avLst/>
            </a:prstGeom>
            <a:ln w="12700" cap="flat">
              <a:noFill/>
              <a:miter lim="400000"/>
            </a:ln>
            <a:effectLst/>
          </p:spPr>
        </p:pic>
        <p:pic>
          <p:nvPicPr>
            <p:cNvPr id="905" name="Picture 2" descr="Picture 2"/>
            <p:cNvPicPr>
              <a:picLocks noChangeAspect="1"/>
            </p:cNvPicPr>
            <p:nvPr/>
          </p:nvPicPr>
          <p:blipFill>
            <a:blip r:embed="rId14"/>
            <a:stretch>
              <a:fillRect/>
            </a:stretch>
          </p:blipFill>
          <p:spPr>
            <a:xfrm>
              <a:off x="1619801" y="25945"/>
              <a:ext cx="729879" cy="729881"/>
            </a:xfrm>
            <a:prstGeom prst="rect">
              <a:avLst/>
            </a:prstGeom>
            <a:ln w="12700" cap="flat">
              <a:noFill/>
              <a:miter lim="400000"/>
            </a:ln>
            <a:effectLst/>
          </p:spPr>
        </p:pic>
      </p:grpSp>
      <p:sp>
        <p:nvSpPr>
          <p:cNvPr id="907" name="Title 1"/>
          <p:cNvSpPr txBox="1"/>
          <p:nvPr/>
        </p:nvSpPr>
        <p:spPr>
          <a:xfrm>
            <a:off x="3880301" y="2260095"/>
            <a:ext cx="4431401" cy="217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ctr">
            <a:normAutofit/>
          </a:bodyPr>
          <a:lstStyle/>
          <a:p>
            <a:pPr algn="ctr" defTabSz="914400">
              <a:lnSpc>
                <a:spcPct val="51839"/>
              </a:lnSpc>
              <a:defRPr sz="1500" cap="all">
                <a:solidFill>
                  <a:srgbClr val="FFFFFF"/>
                </a:solidFill>
                <a:latin typeface="Tw Cen MT"/>
                <a:ea typeface="Tw Cen MT"/>
                <a:cs typeface="Tw Cen MT"/>
                <a:sym typeface="Tw Cen MT"/>
              </a:defRPr>
            </a:pPr>
            <a:br/>
            <a:r>
              <a:rPr sz="3000" b="1" cap="none"/>
              <a:t>Siyabonga</a:t>
            </a:r>
            <a:endParaRPr sz="3000" b="1"/>
          </a:p>
          <a:p>
            <a:pPr algn="ctr" defTabSz="914400">
              <a:lnSpc>
                <a:spcPct val="51839"/>
              </a:lnSpc>
              <a:defRPr sz="3000" b="1" cap="all">
                <a:solidFill>
                  <a:srgbClr val="FFFFFF"/>
                </a:solidFill>
                <a:latin typeface="Tw Cen MT"/>
                <a:ea typeface="Tw Cen MT"/>
                <a:cs typeface="Tw Cen MT"/>
                <a:sym typeface="Tw Cen MT"/>
              </a:defRPr>
            </a:pPr>
            <a:endParaRPr sz="3000" b="1"/>
          </a:p>
          <a:p>
            <a:pPr algn="ctr" defTabSz="914400">
              <a:lnSpc>
                <a:spcPct val="51839"/>
              </a:lnSpc>
              <a:defRPr sz="3000" b="1">
                <a:solidFill>
                  <a:srgbClr val="FFFFFF"/>
                </a:solidFill>
                <a:latin typeface="Tw Cen MT"/>
                <a:ea typeface="Tw Cen MT"/>
                <a:cs typeface="Tw Cen MT"/>
                <a:sym typeface="Tw Cen MT"/>
              </a:defRPr>
            </a:pPr>
            <a:r>
              <a:t>Enkosi</a:t>
            </a:r>
            <a:br/>
            <a:endParaRPr/>
          </a:p>
          <a:p>
            <a:pPr algn="ctr" defTabSz="914400">
              <a:lnSpc>
                <a:spcPct val="51839"/>
              </a:lnSpc>
              <a:defRPr sz="3000" b="1">
                <a:solidFill>
                  <a:srgbClr val="FFFFFF"/>
                </a:solidFill>
                <a:latin typeface="Tw Cen MT"/>
                <a:ea typeface="Tw Cen MT"/>
                <a:cs typeface="Tw Cen MT"/>
                <a:sym typeface="Tw Cen MT"/>
              </a:defRPr>
            </a:pPr>
            <a:r>
              <a:t>Thank you</a:t>
            </a:r>
            <a:br/>
            <a:endParaRPr/>
          </a:p>
          <a:p>
            <a:pPr algn="ctr" defTabSz="914400">
              <a:lnSpc>
                <a:spcPct val="51839"/>
              </a:lnSpc>
              <a:defRPr sz="3000" b="1">
                <a:solidFill>
                  <a:srgbClr val="FFFFFF"/>
                </a:solidFill>
                <a:latin typeface="Tw Cen MT"/>
                <a:ea typeface="Tw Cen MT"/>
                <a:cs typeface="Tw Cen MT"/>
                <a:sym typeface="Tw Cen MT"/>
              </a:defRPr>
            </a:pPr>
            <a:r>
              <a:t>Dankie</a:t>
            </a:r>
          </a:p>
        </p:txBody>
      </p:sp>
      <p:sp>
        <p:nvSpPr>
          <p:cNvPr id="908"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23</a:t>
            </a:fld>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Google Shape;279;p20"/>
          <p:cNvSpPr txBox="1">
            <a:spLocks noGrp="1"/>
          </p:cNvSpPr>
          <p:nvPr>
            <p:ph type="title"/>
          </p:nvPr>
        </p:nvSpPr>
        <p:spPr>
          <a:xfrm>
            <a:off x="264106" y="-111826"/>
            <a:ext cx="11571379" cy="1596189"/>
          </a:xfrm>
          <a:prstGeom prst="rect">
            <a:avLst/>
          </a:prstGeom>
        </p:spPr>
        <p:txBody>
          <a:bodyPr lIns="121899" tIns="121899" rIns="121899" bIns="121899"/>
          <a:lstStyle>
            <a:lvl1pPr>
              <a:defRPr sz="3200">
                <a:solidFill>
                  <a:srgbClr val="F3681C"/>
                </a:solidFill>
              </a:defRPr>
            </a:lvl1pPr>
          </a:lstStyle>
          <a:p>
            <a:r>
              <a:t> ACKNOWLEDGEMENTS</a:t>
            </a:r>
          </a:p>
        </p:txBody>
      </p:sp>
      <p:sp>
        <p:nvSpPr>
          <p:cNvPr id="913" name="ALL medicines can potentially cause an ADR…"/>
          <p:cNvSpPr txBox="1"/>
          <p:nvPr/>
        </p:nvSpPr>
        <p:spPr>
          <a:xfrm>
            <a:off x="621700" y="1057497"/>
            <a:ext cx="10710459" cy="3628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69900" indent="-457200">
              <a:lnSpc>
                <a:spcPts val="4000"/>
              </a:lnSpc>
              <a:buClr>
                <a:srgbClr val="F3681C"/>
              </a:buClr>
              <a:buSzPct val="100000"/>
              <a:buFont typeface="Tw Cen MT"/>
              <a:buChar char="๏"/>
              <a:defRPr sz="2800">
                <a:solidFill>
                  <a:srgbClr val="344160"/>
                </a:solidFill>
                <a:latin typeface="Tw Cen MT"/>
                <a:ea typeface="Tw Cen MT"/>
                <a:cs typeface="Tw Cen MT"/>
                <a:sym typeface="Tw Cen MT"/>
              </a:defRPr>
            </a:pPr>
            <a:r>
              <a:t>This material was developed as a collaborative effort between the SPaRCS members (Prof Michelle Viljoen; Dr Mukesh Dheda and </a:t>
            </a:r>
            <a:br/>
            <a:r>
              <a:t>Dr Hazel Bradley) and TB HIV Care.</a:t>
            </a:r>
          </a:p>
          <a:p>
            <a:pPr marL="469900" indent="-457200">
              <a:lnSpc>
                <a:spcPts val="4000"/>
              </a:lnSpc>
              <a:buClr>
                <a:srgbClr val="F3681C"/>
              </a:buClr>
              <a:buSzPct val="100000"/>
              <a:buFont typeface="Tw Cen MT"/>
              <a:buChar char="๏"/>
              <a:defRPr sz="2800">
                <a:solidFill>
                  <a:srgbClr val="344160"/>
                </a:solidFill>
                <a:latin typeface="Tw Cen MT"/>
                <a:ea typeface="Tw Cen MT"/>
                <a:cs typeface="Tw Cen MT"/>
                <a:sym typeface="Tw Cen MT"/>
              </a:defRPr>
            </a:pPr>
            <a:r>
              <a:t>This material was produced by SPaRCS which is part of the EDCTP2 programme supported by the European Union (grant number CSA2018ERC-2332 SPaRCS). The views and opinions of authors expressed herein do not necessarily state or reflect those of EDCTP.</a:t>
            </a:r>
          </a:p>
        </p:txBody>
      </p:sp>
      <p:sp>
        <p:nvSpPr>
          <p:cNvPr id="914" name="Group 101"/>
          <p:cNvSpPr/>
          <p:nvPr/>
        </p:nvSpPr>
        <p:spPr>
          <a:xfrm>
            <a:off x="3132620" y="5193858"/>
            <a:ext cx="5582081" cy="1471161"/>
          </a:xfrm>
          <a:prstGeom prst="roundRect">
            <a:avLst>
              <a:gd name="adj" fmla="val 18164"/>
            </a:avLst>
          </a:prstGeom>
          <a:solidFill>
            <a:srgbClr val="FFFFFF"/>
          </a:solidFill>
          <a:ln w="12700">
            <a:miter lim="400000"/>
          </a:ln>
        </p:spPr>
        <p:txBody>
          <a:bodyPr lIns="45718" tIns="45718" rIns="45718" bIns="45718"/>
          <a:lstStyle/>
          <a:p>
            <a:pPr defTabSz="914400">
              <a:defRPr sz="2800"/>
            </a:pPr>
            <a:endParaRPr/>
          </a:p>
        </p:txBody>
      </p:sp>
      <p:pic>
        <p:nvPicPr>
          <p:cNvPr id="915" name="Image" descr="Image"/>
          <p:cNvPicPr>
            <a:picLocks noChangeAspect="1"/>
          </p:cNvPicPr>
          <p:nvPr/>
        </p:nvPicPr>
        <p:blipFill>
          <a:blip r:embed="rId2"/>
          <a:stretch>
            <a:fillRect/>
          </a:stretch>
        </p:blipFill>
        <p:spPr>
          <a:xfrm>
            <a:off x="3249739" y="5380694"/>
            <a:ext cx="3278381" cy="1055851"/>
          </a:xfrm>
          <a:prstGeom prst="rect">
            <a:avLst/>
          </a:prstGeom>
          <a:ln w="12700">
            <a:miter lim="400000"/>
          </a:ln>
        </p:spPr>
      </p:pic>
      <p:pic>
        <p:nvPicPr>
          <p:cNvPr id="916" name="Image" descr="Image"/>
          <p:cNvPicPr>
            <a:picLocks noChangeAspect="1"/>
          </p:cNvPicPr>
          <p:nvPr/>
        </p:nvPicPr>
        <p:blipFill>
          <a:blip r:embed="rId3"/>
          <a:stretch>
            <a:fillRect/>
          </a:stretch>
        </p:blipFill>
        <p:spPr>
          <a:xfrm>
            <a:off x="6626848" y="5380694"/>
            <a:ext cx="1768163" cy="1065775"/>
          </a:xfrm>
          <a:prstGeom prst="rect">
            <a:avLst/>
          </a:prstGeom>
          <a:ln w="12700">
            <a:miter lim="400000"/>
          </a:ln>
        </p:spPr>
      </p:pic>
      <p:sp>
        <p:nvSpPr>
          <p:cNvPr id="917" name="Slide Number Placeholder 1"/>
          <p:cNvSpPr txBox="1">
            <a:spLocks noGrp="1"/>
          </p:cNvSpPr>
          <p:nvPr>
            <p:ph type="sldNum" sz="quarter" idx="4294967295"/>
          </p:nvPr>
        </p:nvSpPr>
        <p:spPr>
          <a:xfrm>
            <a:off x="11668024" y="6411955"/>
            <a:ext cx="319838"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24</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itle 1"/>
          <p:cNvSpPr txBox="1">
            <a:spLocks noGrp="1"/>
          </p:cNvSpPr>
          <p:nvPr>
            <p:ph type="title"/>
          </p:nvPr>
        </p:nvSpPr>
        <p:spPr>
          <a:xfrm>
            <a:off x="781252" y="0"/>
            <a:ext cx="10364453" cy="1596177"/>
          </a:xfrm>
          <a:prstGeom prst="rect">
            <a:avLst/>
          </a:prstGeom>
        </p:spPr>
        <p:txBody>
          <a:bodyPr/>
          <a:lstStyle>
            <a:lvl1pPr>
              <a:defRPr>
                <a:solidFill>
                  <a:srgbClr val="F3681C"/>
                </a:solidFill>
              </a:defRPr>
            </a:lvl1pPr>
          </a:lstStyle>
          <a:p>
            <a:r>
              <a:t>Presentation Outline</a:t>
            </a:r>
          </a:p>
        </p:txBody>
      </p:sp>
      <p:pic>
        <p:nvPicPr>
          <p:cNvPr id="223" name="Picture 2" descr="Picture 2"/>
          <p:cNvPicPr>
            <a:picLocks noChangeAspect="1"/>
          </p:cNvPicPr>
          <p:nvPr/>
        </p:nvPicPr>
        <p:blipFill>
          <a:blip r:embed="rId3"/>
          <a:stretch>
            <a:fillRect/>
          </a:stretch>
        </p:blipFill>
        <p:spPr>
          <a:xfrm>
            <a:off x="8338242" y="1901474"/>
            <a:ext cx="3735313" cy="2987053"/>
          </a:xfrm>
          <a:prstGeom prst="rect">
            <a:avLst/>
          </a:prstGeom>
          <a:ln w="38100">
            <a:solidFill>
              <a:srgbClr val="F3681C"/>
            </a:solidFill>
            <a:miter lim="400000"/>
          </a:ln>
        </p:spPr>
      </p:pic>
      <p:sp>
        <p:nvSpPr>
          <p:cNvPr id="224" name="Outcomes to achieve…"/>
          <p:cNvSpPr txBox="1"/>
          <p:nvPr/>
        </p:nvSpPr>
        <p:spPr>
          <a:xfrm>
            <a:off x="188788" y="1224832"/>
            <a:ext cx="8123940" cy="4817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69900" indent="-457200" defTabSz="914400">
              <a:lnSpc>
                <a:spcPct val="90000"/>
              </a:lnSpc>
              <a:spcBef>
                <a:spcPts val="1000"/>
              </a:spcBef>
              <a:buClr>
                <a:srgbClr val="F3681C"/>
              </a:buClr>
              <a:buSzPct val="100000"/>
              <a:buFont typeface="Tw Cen MT"/>
              <a:buChar char="๏"/>
              <a:defRPr sz="2800">
                <a:solidFill>
                  <a:srgbClr val="1C345B"/>
                </a:solidFill>
                <a:latin typeface="Tw Cen MT"/>
                <a:ea typeface="Tw Cen MT"/>
                <a:cs typeface="Tw Cen MT"/>
                <a:sym typeface="Tw Cen MT"/>
              </a:defRPr>
            </a:pPr>
            <a:r>
              <a:t>Outcomes to achieve </a:t>
            </a:r>
          </a:p>
          <a:p>
            <a:pPr marL="469900" indent="-457200" defTabSz="914400">
              <a:lnSpc>
                <a:spcPct val="90000"/>
              </a:lnSpc>
              <a:spcBef>
                <a:spcPts val="1000"/>
              </a:spcBef>
              <a:buClr>
                <a:srgbClr val="F3681C"/>
              </a:buClr>
              <a:buSzPct val="100000"/>
              <a:buFont typeface="Tw Cen MT"/>
              <a:buChar char="๏"/>
              <a:defRPr sz="2800">
                <a:solidFill>
                  <a:srgbClr val="1C345B"/>
                </a:solidFill>
                <a:latin typeface="Tw Cen MT"/>
                <a:ea typeface="Tw Cen MT"/>
                <a:cs typeface="Tw Cen MT"/>
                <a:sym typeface="Tw Cen MT"/>
              </a:defRPr>
            </a:pPr>
            <a:r>
              <a:t>Background &amp; Terminology</a:t>
            </a:r>
          </a:p>
          <a:p>
            <a:pPr marL="469900" indent="-457200" defTabSz="914400">
              <a:lnSpc>
                <a:spcPct val="90000"/>
              </a:lnSpc>
              <a:spcBef>
                <a:spcPts val="1000"/>
              </a:spcBef>
              <a:buClr>
                <a:srgbClr val="F3681C"/>
              </a:buClr>
              <a:buSzPct val="100000"/>
              <a:buFont typeface="Tw Cen MT"/>
              <a:buChar char="๏"/>
              <a:defRPr sz="2800">
                <a:solidFill>
                  <a:srgbClr val="1C345B"/>
                </a:solidFill>
                <a:latin typeface="Tw Cen MT"/>
                <a:ea typeface="Tw Cen MT"/>
                <a:cs typeface="Tw Cen MT"/>
                <a:sym typeface="Tw Cen MT"/>
              </a:defRPr>
            </a:pPr>
            <a:r>
              <a:t>Why is it important to report suspected ADRs?  </a:t>
            </a:r>
          </a:p>
          <a:p>
            <a:pPr marL="469900" indent="-457200" defTabSz="914400">
              <a:lnSpc>
                <a:spcPct val="90000"/>
              </a:lnSpc>
              <a:spcBef>
                <a:spcPts val="1000"/>
              </a:spcBef>
              <a:buClr>
                <a:srgbClr val="F3681C"/>
              </a:buClr>
              <a:buSzPct val="100000"/>
              <a:buFont typeface="Tw Cen MT"/>
              <a:buChar char="๏"/>
              <a:defRPr sz="2800">
                <a:solidFill>
                  <a:srgbClr val="1C345B"/>
                </a:solidFill>
                <a:latin typeface="Tw Cen MT"/>
                <a:ea typeface="Tw Cen MT"/>
                <a:cs typeface="Tw Cen MT"/>
                <a:sym typeface="Tw Cen MT"/>
              </a:defRPr>
            </a:pPr>
            <a:r>
              <a:t>Who are the stakeholders in ADR reporting?</a:t>
            </a:r>
          </a:p>
          <a:p>
            <a:pPr marL="469900" indent="-457200" defTabSz="914400">
              <a:lnSpc>
                <a:spcPct val="90000"/>
              </a:lnSpc>
              <a:spcBef>
                <a:spcPts val="1000"/>
              </a:spcBef>
              <a:buClr>
                <a:srgbClr val="F3681C"/>
              </a:buClr>
              <a:buSzPct val="100000"/>
              <a:buFont typeface="Tw Cen MT"/>
              <a:buChar char="๏"/>
              <a:defRPr sz="2800">
                <a:solidFill>
                  <a:srgbClr val="1C345B"/>
                </a:solidFill>
                <a:latin typeface="Tw Cen MT"/>
                <a:ea typeface="Tw Cen MT"/>
                <a:cs typeface="Tw Cen MT"/>
                <a:sym typeface="Tw Cen MT"/>
              </a:defRPr>
            </a:pPr>
            <a:r>
              <a:t>Important role of CHWs in reporting suspected ADRs</a:t>
            </a:r>
          </a:p>
          <a:p>
            <a:pPr marL="469900" indent="-457200" defTabSz="914400">
              <a:lnSpc>
                <a:spcPct val="90000"/>
              </a:lnSpc>
              <a:spcBef>
                <a:spcPts val="1000"/>
              </a:spcBef>
              <a:buClr>
                <a:srgbClr val="F3681C"/>
              </a:buClr>
              <a:buSzPct val="100000"/>
              <a:buFont typeface="Tw Cen MT"/>
              <a:buChar char="๏"/>
              <a:defRPr sz="2800">
                <a:solidFill>
                  <a:srgbClr val="1C345B"/>
                </a:solidFill>
                <a:latin typeface="Tw Cen MT"/>
                <a:ea typeface="Tw Cen MT"/>
                <a:cs typeface="Tw Cen MT"/>
                <a:sym typeface="Tw Cen MT"/>
              </a:defRPr>
            </a:pPr>
            <a:r>
              <a:t>How to recognize a suspected ADR?</a:t>
            </a:r>
          </a:p>
          <a:p>
            <a:pPr marL="469900" indent="-457200" defTabSz="914400">
              <a:lnSpc>
                <a:spcPct val="90000"/>
              </a:lnSpc>
              <a:spcBef>
                <a:spcPts val="1000"/>
              </a:spcBef>
              <a:buClr>
                <a:srgbClr val="F3681C"/>
              </a:buClr>
              <a:buSzPct val="100000"/>
              <a:buFont typeface="Tw Cen MT"/>
              <a:buChar char="๏"/>
              <a:defRPr sz="2800">
                <a:solidFill>
                  <a:srgbClr val="1C345B"/>
                </a:solidFill>
                <a:latin typeface="Tw Cen MT"/>
                <a:ea typeface="Tw Cen MT"/>
                <a:cs typeface="Tw Cen MT"/>
                <a:sym typeface="Tw Cen MT"/>
              </a:defRPr>
            </a:pPr>
            <a:r>
              <a:t>ADR reporting process</a:t>
            </a:r>
          </a:p>
          <a:p>
            <a:pPr marL="469900" indent="-457200" defTabSz="914400">
              <a:lnSpc>
                <a:spcPct val="90000"/>
              </a:lnSpc>
              <a:spcBef>
                <a:spcPts val="1000"/>
              </a:spcBef>
              <a:buClr>
                <a:srgbClr val="F3681C"/>
              </a:buClr>
              <a:buSzPct val="100000"/>
              <a:buFont typeface="Tw Cen MT"/>
              <a:buChar char="๏"/>
              <a:defRPr sz="2800">
                <a:solidFill>
                  <a:srgbClr val="1C345B"/>
                </a:solidFill>
                <a:latin typeface="Tw Cen MT"/>
                <a:ea typeface="Tw Cen MT"/>
                <a:cs typeface="Tw Cen MT"/>
                <a:sym typeface="Tw Cen MT"/>
              </a:defRPr>
            </a:pPr>
            <a:r>
              <a:t>Helpful tips to avoid ADRs</a:t>
            </a:r>
          </a:p>
          <a:p>
            <a:pPr marL="469900" indent="-457200" defTabSz="914400">
              <a:lnSpc>
                <a:spcPct val="90000"/>
              </a:lnSpc>
              <a:spcBef>
                <a:spcPts val="1000"/>
              </a:spcBef>
              <a:buClr>
                <a:srgbClr val="F3681C"/>
              </a:buClr>
              <a:buSzPct val="100000"/>
              <a:buFont typeface="Tw Cen MT"/>
              <a:buChar char="๏"/>
              <a:defRPr sz="2800">
                <a:solidFill>
                  <a:srgbClr val="1C345B"/>
                </a:solidFill>
                <a:latin typeface="Tw Cen MT"/>
                <a:ea typeface="Tw Cen MT"/>
                <a:cs typeface="Tw Cen MT"/>
                <a:sym typeface="Tw Cen MT"/>
              </a:defRPr>
            </a:pPr>
            <a:r>
              <a:t>Helpful tips to avoid further harm / injury</a:t>
            </a:r>
          </a:p>
          <a:p>
            <a:pPr marL="469900" indent="-457200" defTabSz="914400">
              <a:lnSpc>
                <a:spcPct val="90000"/>
              </a:lnSpc>
              <a:spcBef>
                <a:spcPts val="1000"/>
              </a:spcBef>
              <a:buClr>
                <a:srgbClr val="F3681C"/>
              </a:buClr>
              <a:buSzPct val="100000"/>
              <a:buFont typeface="Tw Cen MT"/>
              <a:buChar char="๏"/>
              <a:defRPr sz="2800">
                <a:solidFill>
                  <a:srgbClr val="1C345B"/>
                </a:solidFill>
                <a:latin typeface="Tw Cen MT"/>
                <a:ea typeface="Tw Cen MT"/>
                <a:cs typeface="Tw Cen MT"/>
                <a:sym typeface="Tw Cen MT"/>
              </a:defRPr>
            </a:pPr>
            <a:r>
              <a:t>Any questions?</a:t>
            </a:r>
          </a:p>
        </p:txBody>
      </p:sp>
      <p:sp>
        <p:nvSpPr>
          <p:cNvPr id="225" name="Slide Number Placeholder 1"/>
          <p:cNvSpPr txBox="1">
            <a:spLocks noGrp="1"/>
          </p:cNvSpPr>
          <p:nvPr>
            <p:ph type="sldNum" sz="quarter" idx="4294967295"/>
          </p:nvPr>
        </p:nvSpPr>
        <p:spPr>
          <a:xfrm>
            <a:off x="11775875" y="6411955"/>
            <a:ext cx="211987"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3</a:t>
            </a:fld>
            <a:endParaRPr/>
          </a:p>
        </p:txBody>
      </p:sp>
      <p:sp>
        <p:nvSpPr>
          <p:cNvPr id="226" name="ADR Reporting for CHWs"/>
          <p:cNvSpPr txBox="1"/>
          <p:nvPr/>
        </p:nvSpPr>
        <p:spPr>
          <a:xfrm>
            <a:off x="10043235" y="6431005"/>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le 1"/>
          <p:cNvSpPr txBox="1">
            <a:spLocks noGrp="1"/>
          </p:cNvSpPr>
          <p:nvPr>
            <p:ph type="title"/>
          </p:nvPr>
        </p:nvSpPr>
        <p:spPr>
          <a:xfrm>
            <a:off x="243157" y="2420396"/>
            <a:ext cx="2465224" cy="1596190"/>
          </a:xfrm>
          <a:prstGeom prst="rect">
            <a:avLst/>
          </a:prstGeom>
        </p:spPr>
        <p:txBody>
          <a:bodyPr/>
          <a:lstStyle/>
          <a:p>
            <a:pPr>
              <a:defRPr>
                <a:solidFill>
                  <a:srgbClr val="F3681C"/>
                </a:solidFill>
              </a:defRPr>
            </a:pPr>
            <a:r>
              <a:t>outcomes </a:t>
            </a:r>
          </a:p>
          <a:p>
            <a:pPr>
              <a:defRPr>
                <a:solidFill>
                  <a:srgbClr val="F3681C"/>
                </a:solidFill>
              </a:defRPr>
            </a:pPr>
            <a:r>
              <a:t>to Achieve</a:t>
            </a:r>
          </a:p>
        </p:txBody>
      </p:sp>
      <p:sp>
        <p:nvSpPr>
          <p:cNvPr id="231" name="Shape"/>
          <p:cNvSpPr/>
          <p:nvPr/>
        </p:nvSpPr>
        <p:spPr>
          <a:xfrm>
            <a:off x="2060254" y="-109524"/>
            <a:ext cx="1486332" cy="7077049"/>
          </a:xfrm>
          <a:custGeom>
            <a:avLst/>
            <a:gdLst/>
            <a:ahLst/>
            <a:cxnLst>
              <a:cxn ang="0">
                <a:pos x="wd2" y="hd2"/>
              </a:cxn>
              <a:cxn ang="5400000">
                <a:pos x="wd2" y="hd2"/>
              </a:cxn>
              <a:cxn ang="10800000">
                <a:pos x="wd2" y="hd2"/>
              </a:cxn>
              <a:cxn ang="16200000">
                <a:pos x="wd2" y="hd2"/>
              </a:cxn>
            </a:cxnLst>
            <a:rect l="0" t="0" r="r" b="b"/>
            <a:pathLst>
              <a:path w="16257" h="21600" extrusionOk="0">
                <a:moveTo>
                  <a:pt x="226" y="0"/>
                </a:moveTo>
                <a:cubicBezTo>
                  <a:pt x="21600" y="5965"/>
                  <a:pt x="21600" y="15635"/>
                  <a:pt x="226" y="21600"/>
                </a:cubicBezTo>
                <a:lnTo>
                  <a:pt x="0" y="21537"/>
                </a:lnTo>
                <a:cubicBezTo>
                  <a:pt x="21249" y="15607"/>
                  <a:pt x="21249" y="5993"/>
                  <a:pt x="0" y="63"/>
                </a:cubicBezTo>
                <a:close/>
              </a:path>
            </a:pathLst>
          </a:custGeom>
          <a:ln w="15875">
            <a:solidFill>
              <a:srgbClr val="F3681C"/>
            </a:solidFill>
          </a:ln>
        </p:spPr>
        <p:txBody>
          <a:bodyPr lIns="45718" tIns="45718" rIns="45718" bIns="45718"/>
          <a:lstStyle/>
          <a:p>
            <a:pPr defTabSz="914400">
              <a:lnSpc>
                <a:spcPct val="120000"/>
              </a:lnSpc>
              <a:spcBef>
                <a:spcPts val="1000"/>
              </a:spcBef>
              <a:defRPr sz="2000" cap="all">
                <a:latin typeface="Tw Cen MT"/>
                <a:ea typeface="Tw Cen MT"/>
                <a:cs typeface="Tw Cen MT"/>
                <a:sym typeface="Tw Cen MT"/>
              </a:defRPr>
            </a:pPr>
            <a:endParaRPr/>
          </a:p>
        </p:txBody>
      </p:sp>
      <p:grpSp>
        <p:nvGrpSpPr>
          <p:cNvPr id="234" name="Group"/>
          <p:cNvGrpSpPr/>
          <p:nvPr/>
        </p:nvGrpSpPr>
        <p:grpSpPr>
          <a:xfrm>
            <a:off x="2840502" y="1847654"/>
            <a:ext cx="7282397" cy="939763"/>
            <a:chOff x="0" y="-1"/>
            <a:chExt cx="7282395" cy="939762"/>
          </a:xfrm>
        </p:grpSpPr>
        <p:sp>
          <p:nvSpPr>
            <p:cNvPr id="232" name="To create awareness around the importance of reporting suspected ADRs"/>
            <p:cNvSpPr txBox="1"/>
            <p:nvPr/>
          </p:nvSpPr>
          <p:spPr>
            <a:xfrm>
              <a:off x="1071878" y="24737"/>
              <a:ext cx="6210517" cy="8902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p>
              <a:pPr defTabSz="1244600">
                <a:lnSpc>
                  <a:spcPct val="90000"/>
                </a:lnSpc>
                <a:spcBef>
                  <a:spcPts val="1100"/>
                </a:spcBef>
                <a:defRPr sz="2800">
                  <a:solidFill>
                    <a:srgbClr val="344160"/>
                  </a:solidFill>
                  <a:latin typeface="Tw Cen MT"/>
                  <a:ea typeface="Tw Cen MT"/>
                  <a:cs typeface="Tw Cen MT"/>
                  <a:sym typeface="Tw Cen MT"/>
                </a:defRPr>
              </a:pPr>
              <a:r>
                <a:t>To create awareness around the    </a:t>
              </a:r>
              <a:br/>
              <a:r>
                <a:t> importance of reporting suspected ADRs</a:t>
              </a:r>
            </a:p>
          </p:txBody>
        </p:sp>
        <p:sp>
          <p:nvSpPr>
            <p:cNvPr id="233" name="Circle"/>
            <p:cNvSpPr/>
            <p:nvPr/>
          </p:nvSpPr>
          <p:spPr>
            <a:xfrm>
              <a:off x="-1" y="-2"/>
              <a:ext cx="942471" cy="939763"/>
            </a:xfrm>
            <a:prstGeom prst="ellipse">
              <a:avLst/>
            </a:prstGeom>
            <a:blipFill rotWithShape="1">
              <a:blip r:embed="rId2"/>
              <a:srcRect/>
              <a:stretch>
                <a:fillRect/>
              </a:stretch>
            </a:blipFill>
            <a:ln w="25400"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grpSp>
      <p:grpSp>
        <p:nvGrpSpPr>
          <p:cNvPr id="237" name="Group"/>
          <p:cNvGrpSpPr/>
          <p:nvPr/>
        </p:nvGrpSpPr>
        <p:grpSpPr>
          <a:xfrm>
            <a:off x="9985973" y="-42255"/>
            <a:ext cx="2590081" cy="6916755"/>
            <a:chOff x="0" y="0"/>
            <a:chExt cx="2590079" cy="6916753"/>
          </a:xfrm>
        </p:grpSpPr>
        <p:sp>
          <p:nvSpPr>
            <p:cNvPr id="235" name="Rectangle"/>
            <p:cNvSpPr/>
            <p:nvPr/>
          </p:nvSpPr>
          <p:spPr>
            <a:xfrm>
              <a:off x="296391" y="-1"/>
              <a:ext cx="1929957" cy="6916755"/>
            </a:xfrm>
            <a:prstGeom prst="rect">
              <a:avLst/>
            </a:prstGeom>
            <a:solidFill>
              <a:srgbClr val="F3681C"/>
            </a:solidFill>
            <a:ln w="12700" cap="flat">
              <a:noFill/>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236" name="Title 1"/>
            <p:cNvSpPr txBox="1"/>
            <p:nvPr/>
          </p:nvSpPr>
          <p:spPr>
            <a:xfrm>
              <a:off x="-1" y="1344653"/>
              <a:ext cx="2590080" cy="42532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lvl1pPr algn="ctr" defTabSz="354785">
                <a:lnSpc>
                  <a:spcPct val="90000"/>
                </a:lnSpc>
                <a:defRPr sz="23900" b="1" cap="all">
                  <a:solidFill>
                    <a:srgbClr val="FFFFFF"/>
                  </a:solidFill>
                  <a:latin typeface="Avenir Next Regular"/>
                  <a:ea typeface="Avenir Next Regular"/>
                  <a:cs typeface="Avenir Next Regular"/>
                  <a:sym typeface="Avenir Next Regular"/>
                </a:defRPr>
              </a:lvl1pPr>
            </a:lstStyle>
            <a:p>
              <a:r>
                <a:t>?</a:t>
              </a:r>
            </a:p>
          </p:txBody>
        </p:sp>
      </p:grpSp>
      <p:grpSp>
        <p:nvGrpSpPr>
          <p:cNvPr id="242" name="Group"/>
          <p:cNvGrpSpPr/>
          <p:nvPr/>
        </p:nvGrpSpPr>
        <p:grpSpPr>
          <a:xfrm>
            <a:off x="2598189" y="795255"/>
            <a:ext cx="6047140" cy="939809"/>
            <a:chOff x="0" y="0"/>
            <a:chExt cx="6047139" cy="939808"/>
          </a:xfrm>
        </p:grpSpPr>
        <p:sp>
          <p:nvSpPr>
            <p:cNvPr id="238" name="What is an ADR?"/>
            <p:cNvSpPr/>
            <p:nvPr/>
          </p:nvSpPr>
          <p:spPr>
            <a:xfrm>
              <a:off x="1046471" y="471791"/>
              <a:ext cx="500066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lvl1pPr defTabSz="1244600">
                <a:lnSpc>
                  <a:spcPct val="90000"/>
                </a:lnSpc>
                <a:spcBef>
                  <a:spcPts val="1100"/>
                </a:spcBef>
                <a:defRPr sz="2800">
                  <a:solidFill>
                    <a:srgbClr val="344160"/>
                  </a:solidFill>
                  <a:latin typeface="Tw Cen MT"/>
                  <a:ea typeface="Tw Cen MT"/>
                  <a:cs typeface="Tw Cen MT"/>
                  <a:sym typeface="Tw Cen MT"/>
                </a:defRPr>
              </a:lvl1pPr>
            </a:lstStyle>
            <a:p>
              <a:r>
                <a:t>To know what is a suspected ADR</a:t>
              </a:r>
            </a:p>
          </p:txBody>
        </p:sp>
        <p:grpSp>
          <p:nvGrpSpPr>
            <p:cNvPr id="241" name="Group"/>
            <p:cNvGrpSpPr/>
            <p:nvPr/>
          </p:nvGrpSpPr>
          <p:grpSpPr>
            <a:xfrm>
              <a:off x="0" y="0"/>
              <a:ext cx="939850" cy="939809"/>
              <a:chOff x="-1" y="0"/>
              <a:chExt cx="939849" cy="939808"/>
            </a:xfrm>
          </p:grpSpPr>
          <p:sp>
            <p:nvSpPr>
              <p:cNvPr id="239" name="Circle"/>
              <p:cNvSpPr/>
              <p:nvPr/>
            </p:nvSpPr>
            <p:spPr>
              <a:xfrm>
                <a:off x="-2" y="-1"/>
                <a:ext cx="939851" cy="939809"/>
              </a:xfrm>
              <a:prstGeom prst="ellipse">
                <a:avLst/>
              </a:prstGeom>
              <a:solidFill>
                <a:srgbClr val="FFFFFF"/>
              </a:solidFill>
              <a:ln w="25400"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40" name="Title 1"/>
              <p:cNvSpPr txBox="1"/>
              <p:nvPr/>
            </p:nvSpPr>
            <p:spPr>
              <a:xfrm>
                <a:off x="164155" y="117643"/>
                <a:ext cx="591442" cy="8121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lvl1pPr algn="ctr" defTabSz="258993">
                  <a:lnSpc>
                    <a:spcPct val="90000"/>
                  </a:lnSpc>
                  <a:defRPr sz="3600" b="1" cap="all">
                    <a:solidFill>
                      <a:srgbClr val="4EACBC"/>
                    </a:solidFill>
                    <a:latin typeface="Avenir Next Regular"/>
                    <a:ea typeface="Avenir Next Regular"/>
                    <a:cs typeface="Avenir Next Regular"/>
                    <a:sym typeface="Avenir Next Regular"/>
                  </a:defRPr>
                </a:lvl1pPr>
              </a:lstStyle>
              <a:p>
                <a:r>
                  <a:t>?</a:t>
                </a:r>
              </a:p>
            </p:txBody>
          </p:sp>
        </p:grpSp>
      </p:grpSp>
      <p:grpSp>
        <p:nvGrpSpPr>
          <p:cNvPr id="247" name="Group"/>
          <p:cNvGrpSpPr/>
          <p:nvPr/>
        </p:nvGrpSpPr>
        <p:grpSpPr>
          <a:xfrm>
            <a:off x="3033349" y="3039008"/>
            <a:ext cx="6957457" cy="940091"/>
            <a:chOff x="-2" y="-2"/>
            <a:chExt cx="6957456" cy="940090"/>
          </a:xfrm>
        </p:grpSpPr>
        <p:sp>
          <p:nvSpPr>
            <p:cNvPr id="243" name="To equip CHWs with knowledge and skills to recognise a suspected ADR"/>
            <p:cNvSpPr txBox="1"/>
            <p:nvPr/>
          </p:nvSpPr>
          <p:spPr>
            <a:xfrm>
              <a:off x="1011127" y="49822"/>
              <a:ext cx="5946327" cy="8902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p>
              <a:pPr defTabSz="1244600">
                <a:lnSpc>
                  <a:spcPct val="90000"/>
                </a:lnSpc>
                <a:spcBef>
                  <a:spcPts val="1100"/>
                </a:spcBef>
                <a:defRPr sz="2800">
                  <a:solidFill>
                    <a:srgbClr val="344160"/>
                  </a:solidFill>
                  <a:latin typeface="Tw Cen MT"/>
                  <a:ea typeface="Tw Cen MT"/>
                  <a:cs typeface="Tw Cen MT"/>
                  <a:sym typeface="Tw Cen MT"/>
                </a:defRPr>
              </a:pPr>
              <a:r>
                <a:t>To equip CHWs with knowledge and </a:t>
              </a:r>
              <a:br/>
              <a:r>
                <a:t> skills to recognise a suspected ADR</a:t>
              </a:r>
            </a:p>
          </p:txBody>
        </p:sp>
        <p:grpSp>
          <p:nvGrpSpPr>
            <p:cNvPr id="246" name="Group"/>
            <p:cNvGrpSpPr/>
            <p:nvPr/>
          </p:nvGrpSpPr>
          <p:grpSpPr>
            <a:xfrm>
              <a:off x="-3" y="-3"/>
              <a:ext cx="939763" cy="939769"/>
              <a:chOff x="-1" y="0"/>
              <a:chExt cx="939762" cy="939768"/>
            </a:xfrm>
          </p:grpSpPr>
          <p:sp>
            <p:nvSpPr>
              <p:cNvPr id="244" name="Circle"/>
              <p:cNvSpPr/>
              <p:nvPr/>
            </p:nvSpPr>
            <p:spPr>
              <a:xfrm>
                <a:off x="-2" y="-1"/>
                <a:ext cx="939763" cy="939769"/>
              </a:xfrm>
              <a:prstGeom prst="ellipse">
                <a:avLst/>
              </a:prstGeom>
              <a:solidFill>
                <a:srgbClr val="FFFFFF"/>
              </a:solidFill>
              <a:ln w="25400"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pic>
            <p:nvPicPr>
              <p:cNvPr id="245" name="Image" descr="Image"/>
              <p:cNvPicPr>
                <a:picLocks noChangeAspect="1"/>
              </p:cNvPicPr>
              <p:nvPr/>
            </p:nvPicPr>
            <p:blipFill>
              <a:blip r:embed="rId3"/>
              <a:stretch>
                <a:fillRect/>
              </a:stretch>
            </p:blipFill>
            <p:spPr>
              <a:xfrm>
                <a:off x="247445" y="170805"/>
                <a:ext cx="452769" cy="598494"/>
              </a:xfrm>
              <a:prstGeom prst="rect">
                <a:avLst/>
              </a:prstGeom>
              <a:ln w="12700" cap="flat">
                <a:noFill/>
                <a:miter lim="400000"/>
              </a:ln>
              <a:effectLst/>
            </p:spPr>
          </p:pic>
        </p:grpSp>
      </p:grpSp>
      <p:grpSp>
        <p:nvGrpSpPr>
          <p:cNvPr id="252" name="Group"/>
          <p:cNvGrpSpPr/>
          <p:nvPr/>
        </p:nvGrpSpPr>
        <p:grpSpPr>
          <a:xfrm>
            <a:off x="2962736" y="4031160"/>
            <a:ext cx="6895622" cy="1244598"/>
            <a:chOff x="-2" y="-1"/>
            <a:chExt cx="6895620" cy="1244596"/>
          </a:xfrm>
        </p:grpSpPr>
        <p:sp>
          <p:nvSpPr>
            <p:cNvPr id="248" name="To provide pointers on how to identify/recognise a suspected ADR"/>
            <p:cNvSpPr txBox="1"/>
            <p:nvPr/>
          </p:nvSpPr>
          <p:spPr>
            <a:xfrm>
              <a:off x="949291" y="-2"/>
              <a:ext cx="5946328" cy="12445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p>
              <a:pPr defTabSz="1244600">
                <a:lnSpc>
                  <a:spcPct val="90000"/>
                </a:lnSpc>
                <a:spcBef>
                  <a:spcPts val="1100"/>
                </a:spcBef>
                <a:defRPr sz="2800">
                  <a:solidFill>
                    <a:srgbClr val="344160"/>
                  </a:solidFill>
                  <a:latin typeface="Tw Cen MT"/>
                  <a:ea typeface="Tw Cen MT"/>
                  <a:cs typeface="Tw Cen MT"/>
                  <a:sym typeface="Tw Cen MT"/>
                </a:defRPr>
              </a:pPr>
              <a:r>
                <a:t>To provide pointers on how to </a:t>
              </a:r>
              <a:br/>
              <a:r>
                <a:t> identify/recognise/report a suspected ADR</a:t>
              </a:r>
            </a:p>
          </p:txBody>
        </p:sp>
        <p:grpSp>
          <p:nvGrpSpPr>
            <p:cNvPr id="251" name="Group"/>
            <p:cNvGrpSpPr/>
            <p:nvPr/>
          </p:nvGrpSpPr>
          <p:grpSpPr>
            <a:xfrm>
              <a:off x="-3" y="128582"/>
              <a:ext cx="939763" cy="939765"/>
              <a:chOff x="-1" y="0"/>
              <a:chExt cx="939762" cy="939764"/>
            </a:xfrm>
          </p:grpSpPr>
          <p:sp>
            <p:nvSpPr>
              <p:cNvPr id="249" name="Circle"/>
              <p:cNvSpPr/>
              <p:nvPr/>
            </p:nvSpPr>
            <p:spPr>
              <a:xfrm>
                <a:off x="-2" y="-1"/>
                <a:ext cx="939763" cy="939765"/>
              </a:xfrm>
              <a:prstGeom prst="ellipse">
                <a:avLst/>
              </a:prstGeom>
              <a:solidFill>
                <a:srgbClr val="FFFFFF"/>
              </a:solidFill>
              <a:ln w="25400"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pic>
            <p:nvPicPr>
              <p:cNvPr id="250" name="Image" descr="Image"/>
              <p:cNvPicPr>
                <a:picLocks noChangeAspect="1"/>
              </p:cNvPicPr>
              <p:nvPr/>
            </p:nvPicPr>
            <p:blipFill>
              <a:blip r:embed="rId4"/>
              <a:stretch>
                <a:fillRect/>
              </a:stretch>
            </p:blipFill>
            <p:spPr>
              <a:xfrm>
                <a:off x="164409" y="147846"/>
                <a:ext cx="610941" cy="644068"/>
              </a:xfrm>
              <a:prstGeom prst="rect">
                <a:avLst/>
              </a:prstGeom>
              <a:ln w="12700" cap="flat">
                <a:noFill/>
                <a:miter lim="400000"/>
              </a:ln>
              <a:effectLst/>
            </p:spPr>
          </p:pic>
        </p:grpSp>
      </p:grpSp>
      <p:grpSp>
        <p:nvGrpSpPr>
          <p:cNvPr id="257" name="Group"/>
          <p:cNvGrpSpPr/>
          <p:nvPr/>
        </p:nvGrpSpPr>
        <p:grpSpPr>
          <a:xfrm>
            <a:off x="2559233" y="5280131"/>
            <a:ext cx="6187474" cy="990537"/>
            <a:chOff x="-2" y="-2"/>
            <a:chExt cx="6187472" cy="990536"/>
          </a:xfrm>
        </p:grpSpPr>
        <p:sp>
          <p:nvSpPr>
            <p:cNvPr id="253" name="To enable CHW to refer a patient with a suspected ADR"/>
            <p:cNvSpPr txBox="1"/>
            <p:nvPr/>
          </p:nvSpPr>
          <p:spPr>
            <a:xfrm>
              <a:off x="1051926" y="100268"/>
              <a:ext cx="5135545" cy="8902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118" tIns="71118" rIns="71118" bIns="71118" numCol="1" anchor="ctr">
              <a:spAutoFit/>
            </a:bodyPr>
            <a:lstStyle/>
            <a:p>
              <a:pPr defTabSz="1244600">
                <a:lnSpc>
                  <a:spcPct val="90000"/>
                </a:lnSpc>
                <a:spcBef>
                  <a:spcPts val="1100"/>
                </a:spcBef>
                <a:defRPr sz="2800">
                  <a:solidFill>
                    <a:srgbClr val="344160"/>
                  </a:solidFill>
                  <a:latin typeface="Tw Cen MT"/>
                  <a:ea typeface="Tw Cen MT"/>
                  <a:cs typeface="Tw Cen MT"/>
                  <a:sym typeface="Tw Cen MT"/>
                </a:defRPr>
              </a:pPr>
              <a:r>
                <a:t>To enable CHWs to refer patients </a:t>
              </a:r>
              <a:br/>
              <a:r>
                <a:t>with a suspected ADR </a:t>
              </a:r>
            </a:p>
          </p:txBody>
        </p:sp>
        <p:grpSp>
          <p:nvGrpSpPr>
            <p:cNvPr id="256" name="Group"/>
            <p:cNvGrpSpPr/>
            <p:nvPr/>
          </p:nvGrpSpPr>
          <p:grpSpPr>
            <a:xfrm>
              <a:off x="-3" y="-3"/>
              <a:ext cx="939763" cy="939771"/>
              <a:chOff x="-1" y="-1"/>
              <a:chExt cx="939762" cy="939770"/>
            </a:xfrm>
          </p:grpSpPr>
          <p:sp>
            <p:nvSpPr>
              <p:cNvPr id="254" name="Circle"/>
              <p:cNvSpPr/>
              <p:nvPr/>
            </p:nvSpPr>
            <p:spPr>
              <a:xfrm>
                <a:off x="-2" y="-2"/>
                <a:ext cx="939763" cy="939772"/>
              </a:xfrm>
              <a:prstGeom prst="ellipse">
                <a:avLst/>
              </a:prstGeom>
              <a:solidFill>
                <a:srgbClr val="FFFFFF"/>
              </a:solidFill>
              <a:ln w="25400"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pic>
            <p:nvPicPr>
              <p:cNvPr id="255" name="Image" descr="Image"/>
              <p:cNvPicPr>
                <a:picLocks noChangeAspect="1"/>
              </p:cNvPicPr>
              <p:nvPr/>
            </p:nvPicPr>
            <p:blipFill>
              <a:blip r:embed="rId5"/>
              <a:stretch>
                <a:fillRect/>
              </a:stretch>
            </p:blipFill>
            <p:spPr>
              <a:xfrm>
                <a:off x="206448" y="259145"/>
                <a:ext cx="526864" cy="421479"/>
              </a:xfrm>
              <a:prstGeom prst="rect">
                <a:avLst/>
              </a:prstGeom>
              <a:ln w="12700" cap="flat">
                <a:noFill/>
                <a:miter lim="400000"/>
              </a:ln>
              <a:effectLst/>
            </p:spPr>
          </p:pic>
        </p:grpSp>
      </p:grpSp>
      <p:sp>
        <p:nvSpPr>
          <p:cNvPr id="258" name="Slide Number Placeholder 1"/>
          <p:cNvSpPr txBox="1">
            <a:spLocks noGrp="1"/>
          </p:cNvSpPr>
          <p:nvPr>
            <p:ph type="sldNum" sz="quarter" idx="4294967295"/>
          </p:nvPr>
        </p:nvSpPr>
        <p:spPr>
          <a:xfrm>
            <a:off x="11775875" y="6411955"/>
            <a:ext cx="211987"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4</a:t>
            </a:fld>
            <a:endParaRPr/>
          </a:p>
        </p:txBody>
      </p:sp>
      <p:sp>
        <p:nvSpPr>
          <p:cNvPr id="259" name="ADR Reporting for CHWs"/>
          <p:cNvSpPr txBox="1"/>
          <p:nvPr/>
        </p:nvSpPr>
        <p:spPr>
          <a:xfrm>
            <a:off x="10367203" y="121508"/>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FFFFFF"/>
                </a:solidFill>
                <a:latin typeface="Tw Cen MT"/>
                <a:ea typeface="Tw Cen MT"/>
                <a:cs typeface="Tw Cen MT"/>
                <a:sym typeface="Tw Cen MT"/>
              </a:defRPr>
            </a:lvl1pPr>
          </a:lstStyle>
          <a:p>
            <a:r>
              <a:t>ADR Reporting for CHWs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object 3"/>
          <p:cNvSpPr txBox="1"/>
          <p:nvPr/>
        </p:nvSpPr>
        <p:spPr>
          <a:xfrm>
            <a:off x="474881" y="1581875"/>
            <a:ext cx="11050029" cy="3963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469900" indent="-457200" defTabSz="914400">
              <a:lnSpc>
                <a:spcPct val="90000"/>
              </a:lnSpc>
              <a:spcBef>
                <a:spcPts val="1000"/>
              </a:spcBef>
              <a:buClr>
                <a:srgbClr val="F3681C"/>
              </a:buClr>
              <a:buSzPct val="100000"/>
              <a:buFont typeface="Tw Cen MT"/>
              <a:buChar char="๏"/>
              <a:tabLst>
                <a:tab pos="342900" algn="l"/>
                <a:tab pos="355600" algn="l"/>
              </a:tabLst>
              <a:defRPr sz="2800" spc="-10">
                <a:solidFill>
                  <a:srgbClr val="344160"/>
                </a:solidFill>
                <a:latin typeface="Tw Cen MT"/>
                <a:ea typeface="Tw Cen MT"/>
                <a:cs typeface="Tw Cen MT"/>
                <a:sym typeface="Tw Cen MT"/>
              </a:defRPr>
            </a:pPr>
            <a:r>
              <a:t>Medicines are crucial in fighting diseases (acute &amp; chronic)</a:t>
            </a:r>
          </a:p>
          <a:p>
            <a:pPr marL="469900" indent="-457200" defTabSz="914400">
              <a:lnSpc>
                <a:spcPct val="90000"/>
              </a:lnSpc>
              <a:spcBef>
                <a:spcPts val="1000"/>
              </a:spcBef>
              <a:buClr>
                <a:srgbClr val="F3681C"/>
              </a:buClr>
              <a:buSzPct val="100000"/>
              <a:buFont typeface="Tw Cen MT"/>
              <a:buChar char="๏"/>
              <a:tabLst>
                <a:tab pos="342900" algn="l"/>
                <a:tab pos="355600" algn="l"/>
              </a:tabLst>
              <a:defRPr sz="2800" spc="-10">
                <a:solidFill>
                  <a:srgbClr val="344160"/>
                </a:solidFill>
                <a:latin typeface="Tw Cen MT"/>
                <a:ea typeface="Tw Cen MT"/>
                <a:cs typeface="Tw Cen MT"/>
                <a:sym typeface="Tw Cen MT"/>
              </a:defRPr>
            </a:pPr>
            <a:r>
              <a:t>Medicines have the potential to cause harm, as well as unknown or </a:t>
            </a:r>
            <a:br/>
            <a:r>
              <a:t>unexpected side effects - sometimes referred to as an adverse event (AE) or adverse drug reaction (ADR) </a:t>
            </a:r>
            <a:endParaRPr cap="all"/>
          </a:p>
          <a:p>
            <a:pPr marL="469900" indent="-457200" defTabSz="914400">
              <a:lnSpc>
                <a:spcPct val="90000"/>
              </a:lnSpc>
              <a:spcBef>
                <a:spcPts val="1000"/>
              </a:spcBef>
              <a:buClr>
                <a:srgbClr val="F3681C"/>
              </a:buClr>
              <a:buSzPct val="100000"/>
              <a:buFont typeface="Tw Cen MT"/>
              <a:buChar char="๏"/>
              <a:tabLst>
                <a:tab pos="342900" algn="l"/>
                <a:tab pos="355600" algn="l"/>
              </a:tabLst>
              <a:defRPr sz="2800" spc="-10">
                <a:solidFill>
                  <a:srgbClr val="344160"/>
                </a:solidFill>
                <a:latin typeface="Tw Cen MT"/>
                <a:ea typeface="Tw Cen MT"/>
                <a:cs typeface="Tw Cen MT"/>
                <a:sym typeface="Tw Cen MT"/>
              </a:defRPr>
            </a:pPr>
            <a:r>
              <a:t>This may occur:</a:t>
            </a:r>
            <a:br/>
            <a:r>
              <a:rPr b="1"/>
              <a:t>Within minutes / hours </a:t>
            </a:r>
            <a:r>
              <a:t>(e.g. breathing problems, rash, itchy skin, blisters)</a:t>
            </a:r>
            <a:br/>
            <a:r>
              <a:rPr b="1"/>
              <a:t>Few days </a:t>
            </a:r>
            <a:r>
              <a:t>(e.g. muscle pains &amp; tiredness) </a:t>
            </a:r>
            <a:br/>
            <a:r>
              <a:rPr b="1"/>
              <a:t>Months / years </a:t>
            </a:r>
            <a:r>
              <a:t>(e.g. cancers or babies born with deformities)</a:t>
            </a:r>
          </a:p>
          <a:p>
            <a:pPr marL="469900" indent="-457200" defTabSz="914400">
              <a:lnSpc>
                <a:spcPct val="90000"/>
              </a:lnSpc>
              <a:spcBef>
                <a:spcPts val="1000"/>
              </a:spcBef>
              <a:buClr>
                <a:srgbClr val="F3681C"/>
              </a:buClr>
              <a:buSzPct val="100000"/>
              <a:buFont typeface="Tw Cen MT"/>
              <a:buChar char="๏"/>
              <a:tabLst>
                <a:tab pos="342900" algn="l"/>
                <a:tab pos="355600" algn="l"/>
              </a:tabLst>
              <a:defRPr sz="2800" spc="-10">
                <a:solidFill>
                  <a:srgbClr val="344160"/>
                </a:solidFill>
                <a:latin typeface="Tw Cen MT"/>
                <a:ea typeface="Tw Cen MT"/>
                <a:cs typeface="Tw Cen MT"/>
                <a:sym typeface="Tw Cen MT"/>
              </a:defRPr>
            </a:pPr>
            <a:r>
              <a:t>When a medicine is causing side effects or symptoms, the patient should be encouraged to inform CHWs, nurses, doctors or pharmacists </a:t>
            </a:r>
          </a:p>
        </p:txBody>
      </p:sp>
      <p:sp>
        <p:nvSpPr>
          <p:cNvPr id="262" name="Circle"/>
          <p:cNvSpPr/>
          <p:nvPr/>
        </p:nvSpPr>
        <p:spPr>
          <a:xfrm>
            <a:off x="9864576" y="188058"/>
            <a:ext cx="2202207" cy="2126478"/>
          </a:xfrm>
          <a:prstGeom prst="ellipse">
            <a:avLst/>
          </a:prstGeom>
          <a:blipFill>
            <a:blip r:embed="rId2"/>
            <a:stretch>
              <a:fillRect/>
            </a:stretch>
          </a:blipFill>
          <a:ln w="15875">
            <a:solidFill>
              <a:srgbClr val="00AEBF"/>
            </a:solidFill>
          </a:ln>
        </p:spPr>
        <p:txBody>
          <a:bodyPr lIns="45718" tIns="45718" rIns="45718" bIns="45718"/>
          <a:lstStyle/>
          <a:p>
            <a:pPr defTabSz="914400">
              <a:lnSpc>
                <a:spcPct val="120000"/>
              </a:lnSpc>
              <a:spcBef>
                <a:spcPts val="1000"/>
              </a:spcBef>
              <a:defRPr sz="2000" cap="all">
                <a:latin typeface="Tw Cen MT"/>
                <a:ea typeface="Tw Cen MT"/>
                <a:cs typeface="Tw Cen MT"/>
                <a:sym typeface="Tw Cen MT"/>
              </a:defRPr>
            </a:pPr>
            <a:endParaRPr/>
          </a:p>
        </p:txBody>
      </p:sp>
      <p:sp>
        <p:nvSpPr>
          <p:cNvPr id="263" name="Title 1"/>
          <p:cNvSpPr txBox="1"/>
          <p:nvPr/>
        </p:nvSpPr>
        <p:spPr>
          <a:xfrm>
            <a:off x="182175" y="0"/>
            <a:ext cx="7199325" cy="1596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914400">
              <a:lnSpc>
                <a:spcPct val="90000"/>
              </a:lnSpc>
              <a:defRPr sz="3600" cap="all">
                <a:solidFill>
                  <a:srgbClr val="F3681C"/>
                </a:solidFill>
                <a:latin typeface="Tw Cen MT"/>
                <a:ea typeface="Tw Cen MT"/>
                <a:cs typeface="Tw Cen MT"/>
                <a:sym typeface="Tw Cen MT"/>
              </a:defRPr>
            </a:lvl1pPr>
          </a:lstStyle>
          <a:p>
            <a:r>
              <a:t>BACKGROUND &amp; TERMINOLOGY</a:t>
            </a:r>
          </a:p>
        </p:txBody>
      </p:sp>
      <p:sp>
        <p:nvSpPr>
          <p:cNvPr id="264" name="Slide Number Placeholder 1"/>
          <p:cNvSpPr txBox="1">
            <a:spLocks noGrp="1"/>
          </p:cNvSpPr>
          <p:nvPr>
            <p:ph type="sldNum" sz="quarter" idx="4294967295"/>
          </p:nvPr>
        </p:nvSpPr>
        <p:spPr>
          <a:xfrm>
            <a:off x="11775875" y="6411955"/>
            <a:ext cx="211987"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5</a:t>
            </a:fld>
            <a:endParaRPr/>
          </a:p>
        </p:txBody>
      </p:sp>
      <p:sp>
        <p:nvSpPr>
          <p:cNvPr id="265" name="ADR Reporting for CHWs"/>
          <p:cNvSpPr txBox="1"/>
          <p:nvPr/>
        </p:nvSpPr>
        <p:spPr>
          <a:xfrm>
            <a:off x="10043235" y="6431005"/>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
          <p:cNvGrpSpPr/>
          <p:nvPr/>
        </p:nvGrpSpPr>
        <p:grpSpPr>
          <a:xfrm>
            <a:off x="2138827" y="2391967"/>
            <a:ext cx="7706541" cy="1699210"/>
            <a:chOff x="0" y="-1"/>
            <a:chExt cx="7706539" cy="1699208"/>
          </a:xfrm>
        </p:grpSpPr>
        <p:sp>
          <p:nvSpPr>
            <p:cNvPr id="267" name="Rectangle"/>
            <p:cNvSpPr/>
            <p:nvPr/>
          </p:nvSpPr>
          <p:spPr>
            <a:xfrm>
              <a:off x="986748" y="22037"/>
              <a:ext cx="6719792" cy="1653795"/>
            </a:xfrm>
            <a:prstGeom prst="rect">
              <a:avLst/>
            </a:prstGeom>
            <a:solidFill>
              <a:srgbClr val="00AABD"/>
            </a:solidFill>
            <a:ln w="12700" cap="flat">
              <a:noFill/>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268" name="Circle"/>
            <p:cNvSpPr/>
            <p:nvPr/>
          </p:nvSpPr>
          <p:spPr>
            <a:xfrm>
              <a:off x="0" y="-2"/>
              <a:ext cx="1699201" cy="1699210"/>
            </a:xfrm>
            <a:prstGeom prst="ellipse">
              <a:avLst/>
            </a:prstGeom>
            <a:solidFill>
              <a:srgbClr val="00AABC"/>
            </a:solidFill>
            <a:ln w="50800" cap="flat">
              <a:solidFill>
                <a:srgbClr val="FFFFFF"/>
              </a:solidFill>
              <a:prstDash val="solid"/>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69" name="Circle"/>
            <p:cNvSpPr/>
            <p:nvPr/>
          </p:nvSpPr>
          <p:spPr>
            <a:xfrm>
              <a:off x="0" y="-2"/>
              <a:ext cx="1699201" cy="1699210"/>
            </a:xfrm>
            <a:prstGeom prst="ellipse">
              <a:avLst/>
            </a:prstGeom>
            <a:solidFill>
              <a:srgbClr val="00AABC"/>
            </a:solidFill>
            <a:ln w="12700" cap="flat">
              <a:noFill/>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70" name="Circle"/>
            <p:cNvSpPr/>
            <p:nvPr/>
          </p:nvSpPr>
          <p:spPr>
            <a:xfrm>
              <a:off x="170371" y="170372"/>
              <a:ext cx="1358463" cy="1358465"/>
            </a:xfrm>
            <a:prstGeom prst="ellipse">
              <a:avLst/>
            </a:prstGeom>
            <a:solidFill>
              <a:srgbClr val="FFFFFF"/>
            </a:solidFill>
            <a:ln w="12700" cap="flat">
              <a:solidFill>
                <a:srgbClr val="FFFFFF"/>
              </a:solidFill>
              <a:prstDash val="solid"/>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71" name="AE"/>
            <p:cNvSpPr txBox="1"/>
            <p:nvPr/>
          </p:nvSpPr>
          <p:spPr>
            <a:xfrm>
              <a:off x="502532" y="530828"/>
              <a:ext cx="694141" cy="637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4000">
                  <a:solidFill>
                    <a:srgbClr val="00AABC"/>
                  </a:solidFill>
                  <a:latin typeface="Tw Cen MT"/>
                  <a:ea typeface="Tw Cen MT"/>
                  <a:cs typeface="Tw Cen MT"/>
                  <a:sym typeface="Tw Cen MT"/>
                </a:defRPr>
              </a:lvl1pPr>
            </a:lstStyle>
            <a:p>
              <a:r>
                <a:t>AE</a:t>
              </a:r>
            </a:p>
          </p:txBody>
        </p:sp>
        <p:sp>
          <p:nvSpPr>
            <p:cNvPr id="272" name="Adverse event (AE)…"/>
            <p:cNvSpPr txBox="1"/>
            <p:nvPr/>
          </p:nvSpPr>
          <p:spPr>
            <a:xfrm>
              <a:off x="1826846" y="194866"/>
              <a:ext cx="5557903" cy="1336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sz="2000">
                  <a:solidFill>
                    <a:srgbClr val="FFFFFF"/>
                  </a:solidFill>
                  <a:latin typeface="Tw Cen MT"/>
                  <a:ea typeface="Tw Cen MT"/>
                  <a:cs typeface="Tw Cen MT"/>
                  <a:sym typeface="Tw Cen MT"/>
                </a:defRPr>
              </a:pPr>
              <a:r>
                <a:t>Adverse event (AE)</a:t>
              </a:r>
            </a:p>
            <a:p>
              <a:pPr>
                <a:defRPr>
                  <a:solidFill>
                    <a:srgbClr val="FFFFFF"/>
                  </a:solidFill>
                  <a:latin typeface="Tw Cen MT"/>
                  <a:ea typeface="Tw Cen MT"/>
                  <a:cs typeface="Tw Cen MT"/>
                  <a:sym typeface="Tw Cen MT"/>
                </a:defRPr>
              </a:pPr>
              <a:r>
                <a:t>Any negative (unfavourable /unintended) occurrence after use of medicine.  Often stated in context or circumstances prior to the occurrence.</a:t>
              </a:r>
              <a:br/>
              <a:r>
                <a:rPr b="1"/>
                <a:t>Not always related to the medicine !</a:t>
              </a:r>
            </a:p>
          </p:txBody>
        </p:sp>
      </p:grpSp>
      <p:grpSp>
        <p:nvGrpSpPr>
          <p:cNvPr id="280" name="Group"/>
          <p:cNvGrpSpPr/>
          <p:nvPr/>
        </p:nvGrpSpPr>
        <p:grpSpPr>
          <a:xfrm>
            <a:off x="2103307" y="438339"/>
            <a:ext cx="7706544" cy="1699200"/>
            <a:chOff x="0" y="0"/>
            <a:chExt cx="7706543" cy="1699199"/>
          </a:xfrm>
        </p:grpSpPr>
        <p:sp>
          <p:nvSpPr>
            <p:cNvPr id="274" name="Rectangle"/>
            <p:cNvSpPr/>
            <p:nvPr/>
          </p:nvSpPr>
          <p:spPr>
            <a:xfrm>
              <a:off x="986748" y="22037"/>
              <a:ext cx="6719796" cy="1653790"/>
            </a:xfrm>
            <a:prstGeom prst="rect">
              <a:avLst/>
            </a:prstGeom>
            <a:solidFill>
              <a:srgbClr val="F3681C"/>
            </a:solidFill>
            <a:ln w="12700" cap="flat">
              <a:noFill/>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275" name="Circle"/>
            <p:cNvSpPr/>
            <p:nvPr/>
          </p:nvSpPr>
          <p:spPr>
            <a:xfrm>
              <a:off x="-1" y="0"/>
              <a:ext cx="1699203" cy="1699200"/>
            </a:xfrm>
            <a:prstGeom prst="ellipse">
              <a:avLst/>
            </a:prstGeom>
            <a:solidFill>
              <a:srgbClr val="E27035"/>
            </a:solidFill>
            <a:ln w="50800" cap="flat">
              <a:solidFill>
                <a:srgbClr val="FFFFFF"/>
              </a:solidFill>
              <a:prstDash val="solid"/>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76" name="Circle"/>
            <p:cNvSpPr/>
            <p:nvPr/>
          </p:nvSpPr>
          <p:spPr>
            <a:xfrm>
              <a:off x="-1" y="0"/>
              <a:ext cx="1699203" cy="1699200"/>
            </a:xfrm>
            <a:prstGeom prst="ellipse">
              <a:avLst/>
            </a:prstGeom>
            <a:solidFill>
              <a:srgbClr val="F3681C"/>
            </a:solidFill>
            <a:ln w="12700" cap="flat">
              <a:noFill/>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77" name="Circle"/>
            <p:cNvSpPr/>
            <p:nvPr/>
          </p:nvSpPr>
          <p:spPr>
            <a:xfrm>
              <a:off x="170370" y="170372"/>
              <a:ext cx="1358465" cy="1358465"/>
            </a:xfrm>
            <a:prstGeom prst="ellipse">
              <a:avLst/>
            </a:prstGeom>
            <a:solidFill>
              <a:srgbClr val="FFFFFF"/>
            </a:solidFill>
            <a:ln w="12700" cap="flat">
              <a:solidFill>
                <a:srgbClr val="FFFFFF"/>
              </a:solidFill>
              <a:prstDash val="solid"/>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78" name="Side effect (SE)…"/>
            <p:cNvSpPr txBox="1"/>
            <p:nvPr/>
          </p:nvSpPr>
          <p:spPr>
            <a:xfrm>
              <a:off x="1884756" y="302231"/>
              <a:ext cx="5482074" cy="10947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sz="2000">
                  <a:solidFill>
                    <a:srgbClr val="FFFFFF"/>
                  </a:solidFill>
                  <a:latin typeface="Tw Cen MT"/>
                  <a:ea typeface="Tw Cen MT"/>
                  <a:cs typeface="Tw Cen MT"/>
                  <a:sym typeface="Tw Cen MT"/>
                </a:defRPr>
              </a:pPr>
              <a:r>
                <a:t>Side effect (SE)</a:t>
              </a:r>
            </a:p>
            <a:p>
              <a:pPr>
                <a:defRPr>
                  <a:solidFill>
                    <a:srgbClr val="FFFFFF"/>
                  </a:solidFill>
                  <a:latin typeface="Tw Cen MT"/>
                  <a:ea typeface="Tw Cen MT"/>
                  <a:cs typeface="Tw Cen MT"/>
                  <a:sym typeface="Tw Cen MT"/>
                </a:defRPr>
              </a:pPr>
              <a:r>
                <a:t>Any </a:t>
              </a:r>
              <a:r>
                <a:rPr b="1" u="sng"/>
                <a:t>unintended</a:t>
              </a:r>
              <a:r>
                <a:t> effect that occurs at </a:t>
              </a:r>
              <a:r>
                <a:rPr b="1" u="sng"/>
                <a:t>normal dose</a:t>
              </a:r>
              <a:r>
                <a:t>,  it is related to how this medicine works in the body and </a:t>
              </a:r>
              <a:r>
                <a:rPr b="1"/>
                <a:t>can be expected. </a:t>
              </a:r>
            </a:p>
          </p:txBody>
        </p:sp>
        <p:sp>
          <p:nvSpPr>
            <p:cNvPr id="279" name="SE"/>
            <p:cNvSpPr txBox="1"/>
            <p:nvPr/>
          </p:nvSpPr>
          <p:spPr>
            <a:xfrm>
              <a:off x="502528" y="530827"/>
              <a:ext cx="694142" cy="637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4000">
                  <a:solidFill>
                    <a:srgbClr val="F3681C"/>
                  </a:solidFill>
                  <a:latin typeface="Tw Cen MT"/>
                  <a:ea typeface="Tw Cen MT"/>
                  <a:cs typeface="Tw Cen MT"/>
                  <a:sym typeface="Tw Cen MT"/>
                </a:defRPr>
              </a:lvl1pPr>
            </a:lstStyle>
            <a:p>
              <a:r>
                <a:t>SE</a:t>
              </a:r>
            </a:p>
          </p:txBody>
        </p:sp>
      </p:grpSp>
      <p:grpSp>
        <p:nvGrpSpPr>
          <p:cNvPr id="288" name="Group 2"/>
          <p:cNvGrpSpPr/>
          <p:nvPr/>
        </p:nvGrpSpPr>
        <p:grpSpPr>
          <a:xfrm>
            <a:off x="2155459" y="4284096"/>
            <a:ext cx="7706548" cy="1699215"/>
            <a:chOff x="-1" y="-2"/>
            <a:chExt cx="7706547" cy="1699214"/>
          </a:xfrm>
        </p:grpSpPr>
        <p:grpSp>
          <p:nvGrpSpPr>
            <p:cNvPr id="286" name="Group"/>
            <p:cNvGrpSpPr/>
            <p:nvPr/>
          </p:nvGrpSpPr>
          <p:grpSpPr>
            <a:xfrm>
              <a:off x="-2" y="-3"/>
              <a:ext cx="7706548" cy="1699216"/>
              <a:chOff x="0" y="-1"/>
              <a:chExt cx="7706547" cy="1699214"/>
            </a:xfrm>
          </p:grpSpPr>
          <p:sp>
            <p:nvSpPr>
              <p:cNvPr id="281" name="Rectangle"/>
              <p:cNvSpPr/>
              <p:nvPr/>
            </p:nvSpPr>
            <p:spPr>
              <a:xfrm>
                <a:off x="986745" y="22034"/>
                <a:ext cx="6719802" cy="1653803"/>
              </a:xfrm>
              <a:prstGeom prst="rect">
                <a:avLst/>
              </a:prstGeom>
              <a:solidFill>
                <a:srgbClr val="344160"/>
              </a:solidFill>
              <a:ln w="12700" cap="flat">
                <a:noFill/>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282" name="Circle"/>
              <p:cNvSpPr/>
              <p:nvPr/>
            </p:nvSpPr>
            <p:spPr>
              <a:xfrm>
                <a:off x="-1" y="-2"/>
                <a:ext cx="1699203" cy="1699216"/>
              </a:xfrm>
              <a:prstGeom prst="ellipse">
                <a:avLst/>
              </a:prstGeom>
              <a:solidFill>
                <a:srgbClr val="344160"/>
              </a:solidFill>
              <a:ln w="50800" cap="flat">
                <a:solidFill>
                  <a:srgbClr val="FFFFFF"/>
                </a:solidFill>
                <a:prstDash val="solid"/>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83" name="Circle"/>
              <p:cNvSpPr/>
              <p:nvPr/>
            </p:nvSpPr>
            <p:spPr>
              <a:xfrm>
                <a:off x="-1" y="-2"/>
                <a:ext cx="1699203" cy="1699216"/>
              </a:xfrm>
              <a:prstGeom prst="ellipse">
                <a:avLst/>
              </a:prstGeom>
              <a:solidFill>
                <a:srgbClr val="344160"/>
              </a:solidFill>
              <a:ln w="12700" cap="flat">
                <a:noFill/>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84" name="Circle"/>
              <p:cNvSpPr/>
              <p:nvPr/>
            </p:nvSpPr>
            <p:spPr>
              <a:xfrm>
                <a:off x="170368" y="170372"/>
                <a:ext cx="1358467" cy="1358475"/>
              </a:xfrm>
              <a:prstGeom prst="ellipse">
                <a:avLst/>
              </a:prstGeom>
              <a:solidFill>
                <a:srgbClr val="FFFFFF"/>
              </a:solidFill>
              <a:ln w="12700" cap="flat">
                <a:solidFill>
                  <a:srgbClr val="FFFFFF"/>
                </a:solidFill>
                <a:prstDash val="solid"/>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85" name="Adverse drug reaction (ADR)…"/>
              <p:cNvSpPr txBox="1"/>
              <p:nvPr/>
            </p:nvSpPr>
            <p:spPr>
              <a:xfrm>
                <a:off x="1811022" y="310763"/>
                <a:ext cx="5557909" cy="10947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sz="2000">
                    <a:solidFill>
                      <a:srgbClr val="FFFFFF"/>
                    </a:solidFill>
                    <a:latin typeface="Tw Cen MT"/>
                    <a:ea typeface="Tw Cen MT"/>
                    <a:cs typeface="Tw Cen MT"/>
                    <a:sym typeface="Tw Cen MT"/>
                  </a:defRPr>
                </a:pPr>
                <a:r>
                  <a:t>Adverse event following immunisation (AEFI)</a:t>
                </a:r>
              </a:p>
              <a:p>
                <a:pPr>
                  <a:defRPr>
                    <a:solidFill>
                      <a:srgbClr val="FFFFFF"/>
                    </a:solidFill>
                    <a:latin typeface="Tw Cen MT"/>
                    <a:ea typeface="Tw Cen MT"/>
                    <a:cs typeface="Tw Cen MT"/>
                    <a:sym typeface="Tw Cen MT"/>
                  </a:defRPr>
                </a:pPr>
                <a:r>
                  <a:t>Any negative occurrence experienced after immunisation (vaccination) took place. </a:t>
                </a:r>
                <a:br/>
                <a:endParaRPr/>
              </a:p>
            </p:txBody>
          </p:sp>
        </p:grpSp>
        <p:sp>
          <p:nvSpPr>
            <p:cNvPr id="287" name="AE"/>
            <p:cNvSpPr txBox="1"/>
            <p:nvPr/>
          </p:nvSpPr>
          <p:spPr>
            <a:xfrm>
              <a:off x="337937" y="530162"/>
              <a:ext cx="997949" cy="637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4000">
                  <a:solidFill>
                    <a:srgbClr val="002060"/>
                  </a:solidFill>
                  <a:latin typeface="Tw Cen MT"/>
                  <a:ea typeface="Tw Cen MT"/>
                  <a:cs typeface="Tw Cen MT"/>
                  <a:sym typeface="Tw Cen MT"/>
                </a:defRPr>
              </a:lvl1pPr>
            </a:lstStyle>
            <a:p>
              <a:r>
                <a:t>AEFI</a:t>
              </a:r>
            </a:p>
          </p:txBody>
        </p:sp>
      </p:grpSp>
      <p:grpSp>
        <p:nvGrpSpPr>
          <p:cNvPr id="297" name="Group"/>
          <p:cNvGrpSpPr/>
          <p:nvPr/>
        </p:nvGrpSpPr>
        <p:grpSpPr>
          <a:xfrm>
            <a:off x="268722" y="366352"/>
            <a:ext cx="11654554" cy="5777001"/>
            <a:chOff x="-2" y="-1"/>
            <a:chExt cx="11654552" cy="5777000"/>
          </a:xfrm>
        </p:grpSpPr>
        <p:grpSp>
          <p:nvGrpSpPr>
            <p:cNvPr id="291" name="Group"/>
            <p:cNvGrpSpPr/>
            <p:nvPr/>
          </p:nvGrpSpPr>
          <p:grpSpPr>
            <a:xfrm>
              <a:off x="3393641" y="56324"/>
              <a:ext cx="8260909" cy="5664344"/>
              <a:chOff x="0" y="0"/>
              <a:chExt cx="8260908" cy="5664343"/>
            </a:xfrm>
          </p:grpSpPr>
          <p:sp>
            <p:nvSpPr>
              <p:cNvPr id="289" name="Rectangle"/>
              <p:cNvSpPr/>
              <p:nvPr/>
            </p:nvSpPr>
            <p:spPr>
              <a:xfrm>
                <a:off x="0" y="-1"/>
                <a:ext cx="8260909" cy="5664344"/>
              </a:xfrm>
              <a:prstGeom prst="rect">
                <a:avLst/>
              </a:prstGeom>
              <a:solidFill>
                <a:srgbClr val="344160"/>
              </a:solidFill>
              <a:ln w="12700" cap="flat">
                <a:noFill/>
                <a:miter lim="400000"/>
              </a:ln>
              <a:effectLst/>
            </p:spPr>
            <p:txBody>
              <a:bodyPr wrap="square" lIns="45718" tIns="45718" rIns="45718" bIns="45718" numCol="1" anchor="ctr">
                <a:noAutofit/>
              </a:bodyPr>
              <a:lstStyle/>
              <a:p>
                <a:pPr>
                  <a:defRPr>
                    <a:latin typeface="Tw Cen MT"/>
                    <a:ea typeface="Tw Cen MT"/>
                    <a:cs typeface="Tw Cen MT"/>
                    <a:sym typeface="Tw Cen MT"/>
                  </a:defRPr>
                </a:pPr>
                <a:endParaRPr/>
              </a:p>
            </p:txBody>
          </p:sp>
          <p:sp>
            <p:nvSpPr>
              <p:cNvPr id="290" name="Adverse drug reaction (ADR)…"/>
              <p:cNvSpPr txBox="1"/>
              <p:nvPr/>
            </p:nvSpPr>
            <p:spPr>
              <a:xfrm>
                <a:off x="2649315" y="937273"/>
                <a:ext cx="5057229" cy="3545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defRPr sz="3200">
                    <a:solidFill>
                      <a:srgbClr val="FFFFFF"/>
                    </a:solidFill>
                    <a:latin typeface="Tw Cen MT"/>
                    <a:ea typeface="Tw Cen MT"/>
                    <a:cs typeface="Tw Cen MT"/>
                    <a:sym typeface="Tw Cen MT"/>
                  </a:defRPr>
                </a:pPr>
                <a:r>
                  <a:t>Adverse drug reaction (ADR)</a:t>
                </a:r>
                <a:endParaRPr sz="2000"/>
              </a:p>
              <a:p>
                <a:pPr>
                  <a:defRPr sz="3200" b="1" u="sng">
                    <a:solidFill>
                      <a:srgbClr val="FFFFFF"/>
                    </a:solidFill>
                    <a:latin typeface="Tw Cen MT"/>
                    <a:ea typeface="Tw Cen MT"/>
                    <a:cs typeface="Tw Cen MT"/>
                    <a:sym typeface="Tw Cen MT"/>
                  </a:defRPr>
                </a:pPr>
                <a:r>
                  <a:t>Harmful</a:t>
                </a:r>
                <a:r>
                  <a:rPr b="0" u="none"/>
                  <a:t>, </a:t>
                </a:r>
                <a:r>
                  <a:t>unpleasant</a:t>
                </a:r>
                <a:r>
                  <a:rPr b="0" u="none"/>
                  <a:t>, and </a:t>
                </a:r>
                <a:r>
                  <a:t>unintended</a:t>
                </a:r>
                <a:r>
                  <a:rPr b="0" u="none"/>
                  <a:t> responses to a medicine  that occurred at </a:t>
                </a:r>
                <a:r>
                  <a:rPr u="none"/>
                  <a:t>normal dose </a:t>
                </a:r>
                <a:r>
                  <a:rPr b="0" u="none"/>
                  <a:t>when it was used to diagnose, prevent or treat a disease. </a:t>
                </a:r>
                <a:br>
                  <a:rPr b="0" u="none"/>
                </a:br>
                <a:r>
                  <a:rPr u="none"/>
                  <a:t>Related to the medicine.</a:t>
                </a:r>
              </a:p>
            </p:txBody>
          </p:sp>
        </p:grpSp>
        <p:grpSp>
          <p:nvGrpSpPr>
            <p:cNvPr id="296" name="Group"/>
            <p:cNvGrpSpPr/>
            <p:nvPr/>
          </p:nvGrpSpPr>
          <p:grpSpPr>
            <a:xfrm>
              <a:off x="-3" y="-2"/>
              <a:ext cx="5776998" cy="5777001"/>
              <a:chOff x="-1" y="-1"/>
              <a:chExt cx="5776996" cy="5777000"/>
            </a:xfrm>
          </p:grpSpPr>
          <p:sp>
            <p:nvSpPr>
              <p:cNvPr id="292" name="Circle"/>
              <p:cNvSpPr/>
              <p:nvPr/>
            </p:nvSpPr>
            <p:spPr>
              <a:xfrm>
                <a:off x="-2" y="-2"/>
                <a:ext cx="5776998" cy="5777002"/>
              </a:xfrm>
              <a:prstGeom prst="ellipse">
                <a:avLst/>
              </a:prstGeom>
              <a:solidFill>
                <a:srgbClr val="344160"/>
              </a:solidFill>
              <a:ln w="50800" cap="flat">
                <a:solidFill>
                  <a:srgbClr val="FFFFFF"/>
                </a:solidFill>
                <a:prstDash val="solid"/>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93" name="Circle"/>
              <p:cNvSpPr/>
              <p:nvPr/>
            </p:nvSpPr>
            <p:spPr>
              <a:xfrm>
                <a:off x="-2" y="-2"/>
                <a:ext cx="5776998" cy="5777002"/>
              </a:xfrm>
              <a:prstGeom prst="ellipse">
                <a:avLst/>
              </a:prstGeom>
              <a:solidFill>
                <a:srgbClr val="344160"/>
              </a:solidFill>
              <a:ln w="12700" cap="flat">
                <a:noFill/>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294" name="Circle"/>
              <p:cNvSpPr/>
              <p:nvPr/>
            </p:nvSpPr>
            <p:spPr>
              <a:xfrm>
                <a:off x="579231" y="579232"/>
                <a:ext cx="4618541" cy="4618551"/>
              </a:xfrm>
              <a:prstGeom prst="ellipse">
                <a:avLst/>
              </a:prstGeom>
              <a:solidFill>
                <a:srgbClr val="FFFFFF"/>
              </a:solidFill>
              <a:ln w="12700" cap="flat">
                <a:solidFill>
                  <a:srgbClr val="FFFFFF"/>
                </a:solidFill>
                <a:prstDash val="solid"/>
                <a:miter lim="400000"/>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pic>
            <p:nvPicPr>
              <p:cNvPr id="295" name="Image" descr="Image"/>
              <p:cNvPicPr>
                <a:picLocks noChangeAspect="1"/>
              </p:cNvPicPr>
              <p:nvPr/>
            </p:nvPicPr>
            <p:blipFill>
              <a:blip r:embed="rId3"/>
              <a:stretch>
                <a:fillRect/>
              </a:stretch>
            </p:blipFill>
            <p:spPr>
              <a:xfrm>
                <a:off x="516039" y="713743"/>
                <a:ext cx="4744917" cy="4349511"/>
              </a:xfrm>
              <a:prstGeom prst="rect">
                <a:avLst/>
              </a:prstGeom>
              <a:ln w="12700" cap="flat">
                <a:noFill/>
                <a:miter lim="400000"/>
              </a:ln>
              <a:effectLst/>
            </p:spPr>
          </p:pic>
        </p:grpSp>
      </p:grpSp>
      <p:sp>
        <p:nvSpPr>
          <p:cNvPr id="298" name="Slide Number Placeholder 1"/>
          <p:cNvSpPr txBox="1">
            <a:spLocks noGrp="1"/>
          </p:cNvSpPr>
          <p:nvPr>
            <p:ph type="sldNum" sz="quarter" idx="4294967295"/>
          </p:nvPr>
        </p:nvSpPr>
        <p:spPr>
          <a:xfrm>
            <a:off x="11775875" y="6411955"/>
            <a:ext cx="211987"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6</a:t>
            </a:fld>
            <a:endParaRPr/>
          </a:p>
        </p:txBody>
      </p:sp>
      <p:sp>
        <p:nvSpPr>
          <p:cNvPr id="299" name="ADR Reporting for CHWs"/>
          <p:cNvSpPr txBox="1"/>
          <p:nvPr/>
        </p:nvSpPr>
        <p:spPr>
          <a:xfrm>
            <a:off x="10043235" y="6431005"/>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2" animBg="1" advAuto="0"/>
      <p:bldP spid="280" grpId="1" animBg="1" advAuto="0"/>
      <p:bldP spid="288" grpId="3" animBg="1" advAuto="0"/>
      <p:bldP spid="297"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Oval 6"/>
          <p:cNvSpPr/>
          <p:nvPr/>
        </p:nvSpPr>
        <p:spPr>
          <a:xfrm>
            <a:off x="1458383" y="2274087"/>
            <a:ext cx="9275234" cy="3940443"/>
          </a:xfrm>
          <a:prstGeom prst="ellipse">
            <a:avLst/>
          </a:prstGeom>
          <a:ln w="25400">
            <a:solidFill>
              <a:srgbClr val="31A2B1"/>
            </a:solidFill>
          </a:ln>
          <a:effectLst>
            <a:outerShdw blurRad="50800" dist="25400" dir="5400000" rotWithShape="0">
              <a:srgbClr val="000000">
                <a:alpha val="28000"/>
              </a:srgbClr>
            </a:outerShdw>
          </a:effectLst>
        </p:spPr>
        <p:txBody>
          <a:bodyPr lIns="45718" tIns="45718" rIns="45718" bIns="45718" anchor="ctr"/>
          <a:lstStyle/>
          <a:p>
            <a:endParaRPr/>
          </a:p>
        </p:txBody>
      </p:sp>
      <p:grpSp>
        <p:nvGrpSpPr>
          <p:cNvPr id="307" name="Group 7"/>
          <p:cNvGrpSpPr/>
          <p:nvPr/>
        </p:nvGrpSpPr>
        <p:grpSpPr>
          <a:xfrm>
            <a:off x="5115337" y="1083062"/>
            <a:ext cx="6319277" cy="3912695"/>
            <a:chOff x="-1" y="-1"/>
            <a:chExt cx="6319276" cy="3912693"/>
          </a:xfrm>
        </p:grpSpPr>
        <p:sp>
          <p:nvSpPr>
            <p:cNvPr id="304" name="Circle"/>
            <p:cNvSpPr/>
            <p:nvPr/>
          </p:nvSpPr>
          <p:spPr>
            <a:xfrm>
              <a:off x="-2" y="-2"/>
              <a:ext cx="1888865" cy="1863014"/>
            </a:xfrm>
            <a:prstGeom prst="ellipse">
              <a:avLst/>
            </a:prstGeom>
            <a:blipFill rotWithShape="1">
              <a:blip r:embed="rId3"/>
              <a:srcRect/>
              <a:stretch>
                <a:fillRect/>
              </a:stretch>
            </a:blipFill>
            <a:ln w="15875"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305" name="Circle"/>
            <p:cNvSpPr/>
            <p:nvPr/>
          </p:nvSpPr>
          <p:spPr>
            <a:xfrm>
              <a:off x="4475517" y="2045012"/>
              <a:ext cx="1843759" cy="1867681"/>
            </a:xfrm>
            <a:prstGeom prst="ellipse">
              <a:avLst/>
            </a:prstGeom>
            <a:blipFill rotWithShape="1">
              <a:blip r:embed="rId4"/>
              <a:srcRect/>
              <a:stretch>
                <a:fillRect/>
              </a:stretch>
            </a:blipFill>
            <a:ln w="15875"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sp>
          <p:nvSpPr>
            <p:cNvPr id="306" name="Circle"/>
            <p:cNvSpPr/>
            <p:nvPr/>
          </p:nvSpPr>
          <p:spPr>
            <a:xfrm>
              <a:off x="2547467" y="391402"/>
              <a:ext cx="1915453" cy="1849261"/>
            </a:xfrm>
            <a:prstGeom prst="ellipse">
              <a:avLst/>
            </a:prstGeom>
            <a:blipFill rotWithShape="1">
              <a:blip r:embed="rId5"/>
              <a:srcRect/>
              <a:stretch>
                <a:fillRect/>
              </a:stretch>
            </a:blipFill>
            <a:ln w="15875" cap="flat">
              <a:solidFill>
                <a:srgbClr val="00AEBF"/>
              </a:solidFill>
              <a:prstDash val="solid"/>
              <a:round/>
            </a:ln>
            <a:effectLst/>
          </p:spPr>
          <p:txBody>
            <a:bodyPr wrap="square" lIns="45718" tIns="45718" rIns="45718" bIns="45718" numCol="1" anchor="t">
              <a:noAutofit/>
            </a:bodyPr>
            <a:lstStyle/>
            <a:p>
              <a:pPr defTabSz="914400">
                <a:lnSpc>
                  <a:spcPct val="120000"/>
                </a:lnSpc>
                <a:spcBef>
                  <a:spcPts val="1000"/>
                </a:spcBef>
                <a:defRPr sz="2000" cap="all">
                  <a:latin typeface="Tw Cen MT"/>
                  <a:ea typeface="Tw Cen MT"/>
                  <a:cs typeface="Tw Cen MT"/>
                  <a:sym typeface="Tw Cen MT"/>
                </a:defRPr>
              </a:pPr>
              <a:endParaRPr/>
            </a:p>
          </p:txBody>
        </p:sp>
      </p:grpSp>
      <p:sp>
        <p:nvSpPr>
          <p:cNvPr id="308" name="Circle"/>
          <p:cNvSpPr/>
          <p:nvPr/>
        </p:nvSpPr>
        <p:spPr>
          <a:xfrm>
            <a:off x="874219" y="3129151"/>
            <a:ext cx="1849261" cy="1849261"/>
          </a:xfrm>
          <a:prstGeom prst="ellipse">
            <a:avLst/>
          </a:prstGeom>
          <a:blipFill>
            <a:blip r:embed="rId6"/>
            <a:stretch>
              <a:fillRect/>
            </a:stretch>
          </a:blipFill>
          <a:ln w="15875">
            <a:solidFill>
              <a:srgbClr val="00AEBF"/>
            </a:solidFill>
          </a:ln>
        </p:spPr>
        <p:txBody>
          <a:bodyPr lIns="45718" tIns="45718" rIns="45718" bIns="45718"/>
          <a:lstStyle/>
          <a:p>
            <a:pPr defTabSz="914400">
              <a:lnSpc>
                <a:spcPct val="120000"/>
              </a:lnSpc>
              <a:spcBef>
                <a:spcPts val="1000"/>
              </a:spcBef>
              <a:defRPr sz="2000" cap="all">
                <a:latin typeface="Tw Cen MT"/>
                <a:ea typeface="Tw Cen MT"/>
                <a:cs typeface="Tw Cen MT"/>
                <a:sym typeface="Tw Cen MT"/>
              </a:defRPr>
            </a:pPr>
            <a:endParaRPr/>
          </a:p>
        </p:txBody>
      </p:sp>
      <p:sp>
        <p:nvSpPr>
          <p:cNvPr id="309" name="Circle"/>
          <p:cNvSpPr/>
          <p:nvPr/>
        </p:nvSpPr>
        <p:spPr>
          <a:xfrm>
            <a:off x="2541607" y="1545399"/>
            <a:ext cx="1849261" cy="1849261"/>
          </a:xfrm>
          <a:prstGeom prst="ellipse">
            <a:avLst/>
          </a:prstGeom>
          <a:blipFill>
            <a:blip r:embed="rId7"/>
            <a:stretch>
              <a:fillRect/>
            </a:stretch>
          </a:blipFill>
          <a:ln w="15875">
            <a:solidFill>
              <a:srgbClr val="00AEBF"/>
            </a:solidFill>
          </a:ln>
        </p:spPr>
        <p:txBody>
          <a:bodyPr lIns="45718" tIns="45718" rIns="45718" bIns="45718"/>
          <a:lstStyle/>
          <a:p>
            <a:pPr defTabSz="914400">
              <a:lnSpc>
                <a:spcPct val="120000"/>
              </a:lnSpc>
              <a:spcBef>
                <a:spcPts val="1000"/>
              </a:spcBef>
              <a:defRPr sz="2000" cap="all">
                <a:latin typeface="Tw Cen MT"/>
                <a:ea typeface="Tw Cen MT"/>
                <a:cs typeface="Tw Cen MT"/>
                <a:sym typeface="Tw Cen MT"/>
              </a:defRPr>
            </a:pPr>
            <a:endParaRPr/>
          </a:p>
        </p:txBody>
      </p:sp>
      <p:sp>
        <p:nvSpPr>
          <p:cNvPr id="310" name="Title 1"/>
          <p:cNvSpPr txBox="1"/>
          <p:nvPr/>
        </p:nvSpPr>
        <p:spPr>
          <a:xfrm>
            <a:off x="-133428" y="-117517"/>
            <a:ext cx="7199325" cy="1596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lgn="ctr" defTabSz="914400">
              <a:lnSpc>
                <a:spcPct val="90000"/>
              </a:lnSpc>
              <a:defRPr sz="3600" cap="all">
                <a:solidFill>
                  <a:srgbClr val="F3681C"/>
                </a:solidFill>
                <a:latin typeface="Tw Cen MT"/>
                <a:ea typeface="Tw Cen MT"/>
                <a:cs typeface="Tw Cen MT"/>
                <a:sym typeface="Tw Cen MT"/>
              </a:defRPr>
            </a:lvl1pPr>
          </a:lstStyle>
          <a:p>
            <a:r>
              <a:t>examples of some ADRs:</a:t>
            </a:r>
          </a:p>
        </p:txBody>
      </p:sp>
      <p:grpSp>
        <p:nvGrpSpPr>
          <p:cNvPr id="315" name="Group 9"/>
          <p:cNvGrpSpPr/>
          <p:nvPr/>
        </p:nvGrpSpPr>
        <p:grpSpPr>
          <a:xfrm>
            <a:off x="3392870" y="4804581"/>
            <a:ext cx="5181752" cy="1849268"/>
            <a:chOff x="0" y="-1"/>
            <a:chExt cx="5181750" cy="1849266"/>
          </a:xfrm>
        </p:grpSpPr>
        <p:grpSp>
          <p:nvGrpSpPr>
            <p:cNvPr id="313" name="Google Shape;225;p27"/>
            <p:cNvGrpSpPr/>
            <p:nvPr/>
          </p:nvGrpSpPr>
          <p:grpSpPr>
            <a:xfrm>
              <a:off x="3332485" y="-2"/>
              <a:ext cx="1849265" cy="1849268"/>
              <a:chOff x="-1" y="0"/>
              <a:chExt cx="1849264" cy="1849267"/>
            </a:xfrm>
          </p:grpSpPr>
          <p:sp>
            <p:nvSpPr>
              <p:cNvPr id="311" name="Shape"/>
              <p:cNvSpPr/>
              <p:nvPr/>
            </p:nvSpPr>
            <p:spPr>
              <a:xfrm>
                <a:off x="-2" y="-1"/>
                <a:ext cx="1849266" cy="1849266"/>
              </a:xfrm>
              <a:prstGeom prst="ellipse">
                <a:avLst/>
              </a:prstGeom>
              <a:solidFill>
                <a:srgbClr val="0070C0"/>
              </a:solidFill>
              <a:ln w="12700" cap="flat">
                <a:noFill/>
                <a:miter lim="400000"/>
              </a:ln>
              <a:effectLst/>
            </p:spPr>
            <p:txBody>
              <a:bodyPr wrap="square" lIns="45718" tIns="45718" rIns="45718" bIns="45718" numCol="1" anchor="ctr">
                <a:noAutofit/>
              </a:bodyPr>
              <a:lstStyle/>
              <a:p>
                <a:endParaRPr/>
              </a:p>
            </p:txBody>
          </p:sp>
          <p:pic>
            <p:nvPicPr>
              <p:cNvPr id="312" name="image20.png" descr="image20.png"/>
              <p:cNvPicPr>
                <a:picLocks noChangeAspect="1"/>
              </p:cNvPicPr>
              <p:nvPr/>
            </p:nvPicPr>
            <p:blipFill>
              <a:blip r:embed="rId8"/>
              <a:srcRect/>
              <a:stretch>
                <a:fillRect/>
              </a:stretch>
            </p:blipFill>
            <p:spPr>
              <a:xfrm>
                <a:off x="-1" y="-1"/>
                <a:ext cx="1849264" cy="18492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9" y="0"/>
                      <a:pt x="0" y="4839"/>
                      <a:pt x="0" y="10800"/>
                    </a:cubicBezTo>
                    <a:cubicBezTo>
                      <a:pt x="0" y="16761"/>
                      <a:pt x="4839" y="21600"/>
                      <a:pt x="10800" y="21600"/>
                    </a:cubicBezTo>
                    <a:cubicBezTo>
                      <a:pt x="16761" y="21600"/>
                      <a:pt x="21600" y="16761"/>
                      <a:pt x="21600" y="10800"/>
                    </a:cubicBezTo>
                    <a:cubicBezTo>
                      <a:pt x="21600" y="4839"/>
                      <a:pt x="16761" y="0"/>
                      <a:pt x="10800" y="0"/>
                    </a:cubicBezTo>
                    <a:close/>
                  </a:path>
                </a:pathLst>
              </a:custGeom>
              <a:ln w="19050" cap="rnd">
                <a:solidFill>
                  <a:srgbClr val="31A2B1"/>
                </a:solidFill>
                <a:prstDash val="solid"/>
                <a:round/>
              </a:ln>
              <a:effectLst/>
            </p:spPr>
          </p:pic>
        </p:grpSp>
        <p:pic>
          <p:nvPicPr>
            <p:cNvPr id="314" name="Google Shape;226;p27" descr="Google Shape;226;p27"/>
            <p:cNvPicPr>
              <a:picLocks noChangeAspect="1"/>
            </p:cNvPicPr>
            <p:nvPr/>
          </p:nvPicPr>
          <p:blipFill>
            <a:blip r:embed="rId9"/>
            <a:srcRect b="1"/>
            <a:stretch>
              <a:fillRect/>
            </a:stretch>
          </p:blipFill>
          <p:spPr>
            <a:xfrm>
              <a:off x="-1" y="-1"/>
              <a:ext cx="1818879" cy="1840311"/>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8" y="0"/>
                    <a:pt x="0" y="4838"/>
                    <a:pt x="0" y="10802"/>
                  </a:cubicBezTo>
                  <a:cubicBezTo>
                    <a:pt x="0" y="16767"/>
                    <a:pt x="4838" y="21600"/>
                    <a:pt x="10802" y="21600"/>
                  </a:cubicBezTo>
                  <a:cubicBezTo>
                    <a:pt x="16767" y="21600"/>
                    <a:pt x="21600" y="16767"/>
                    <a:pt x="21600" y="10802"/>
                  </a:cubicBezTo>
                  <a:cubicBezTo>
                    <a:pt x="21600" y="4838"/>
                    <a:pt x="16767" y="0"/>
                    <a:pt x="10802" y="0"/>
                  </a:cubicBezTo>
                  <a:close/>
                </a:path>
              </a:pathLst>
            </a:custGeom>
            <a:ln w="19050" cap="rnd">
              <a:solidFill>
                <a:srgbClr val="31A2B1"/>
              </a:solidFill>
              <a:prstDash val="solid"/>
              <a:round/>
            </a:ln>
            <a:effectLst/>
          </p:spPr>
        </p:pic>
      </p:grpSp>
      <p:pic>
        <p:nvPicPr>
          <p:cNvPr id="316" name="Google Shape;229;p27" descr="Google Shape;229;p27"/>
          <p:cNvPicPr>
            <a:picLocks noChangeAspect="1"/>
          </p:cNvPicPr>
          <p:nvPr/>
        </p:nvPicPr>
        <p:blipFill>
          <a:blip r:embed="rId10"/>
          <a:srcRect r="5" b="5"/>
          <a:stretch>
            <a:fillRect/>
          </a:stretch>
        </p:blipFill>
        <p:spPr>
          <a:xfrm>
            <a:off x="4480183" y="3210219"/>
            <a:ext cx="3007122" cy="1687116"/>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4838"/>
                  <a:pt x="0" y="10803"/>
                </a:cubicBezTo>
                <a:cubicBezTo>
                  <a:pt x="0" y="16768"/>
                  <a:pt x="4836" y="21600"/>
                  <a:pt x="10801" y="21600"/>
                </a:cubicBezTo>
                <a:cubicBezTo>
                  <a:pt x="16766" y="21600"/>
                  <a:pt x="21600" y="16768"/>
                  <a:pt x="21600" y="10803"/>
                </a:cubicBezTo>
                <a:cubicBezTo>
                  <a:pt x="21600" y="4838"/>
                  <a:pt x="16766" y="0"/>
                  <a:pt x="10801" y="0"/>
                </a:cubicBezTo>
                <a:close/>
              </a:path>
            </a:pathLst>
          </a:custGeom>
          <a:ln w="19050" cap="rnd">
            <a:solidFill>
              <a:srgbClr val="31A2B1"/>
            </a:solidFill>
          </a:ln>
        </p:spPr>
      </p:pic>
      <p:sp>
        <p:nvSpPr>
          <p:cNvPr id="317" name="Slide Number Placeholder 2"/>
          <p:cNvSpPr txBox="1">
            <a:spLocks noGrp="1"/>
          </p:cNvSpPr>
          <p:nvPr>
            <p:ph type="sldNum" sz="quarter" idx="4294967295"/>
          </p:nvPr>
        </p:nvSpPr>
        <p:spPr>
          <a:xfrm>
            <a:off x="11775875" y="6411955"/>
            <a:ext cx="211987"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7</a:t>
            </a:fld>
            <a:endParaRPr/>
          </a:p>
        </p:txBody>
      </p:sp>
      <p:sp>
        <p:nvSpPr>
          <p:cNvPr id="318" name="ADR Reporting for CHWs"/>
          <p:cNvSpPr txBox="1"/>
          <p:nvPr/>
        </p:nvSpPr>
        <p:spPr>
          <a:xfrm>
            <a:off x="10043235" y="6431005"/>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3" animBg="1" advAuto="0"/>
      <p:bldP spid="308" grpId="1" animBg="1" advAuto="0"/>
      <p:bldP spid="309" grpId="2" animBg="1" advAuto="0"/>
      <p:bldP spid="315" grpId="4" animBg="1" advAuto="0"/>
      <p:bldP spid="316" grpId="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Google Shape;279;p20"/>
          <p:cNvSpPr txBox="1">
            <a:spLocks noGrp="1"/>
          </p:cNvSpPr>
          <p:nvPr>
            <p:ph type="title"/>
          </p:nvPr>
        </p:nvSpPr>
        <p:spPr>
          <a:xfrm>
            <a:off x="593681" y="105430"/>
            <a:ext cx="11004637" cy="1596186"/>
          </a:xfrm>
          <a:prstGeom prst="rect">
            <a:avLst/>
          </a:prstGeom>
        </p:spPr>
        <p:txBody>
          <a:bodyPr lIns="121899" tIns="121899" rIns="121899" bIns="121899"/>
          <a:lstStyle/>
          <a:p>
            <a:pPr algn="l">
              <a:defRPr sz="3200">
                <a:solidFill>
                  <a:srgbClr val="F3681C"/>
                </a:solidFill>
              </a:defRPr>
            </a:pPr>
            <a:r>
              <a:t>Why is it important to report SUSPECTED Adverse </a:t>
            </a:r>
            <a:br/>
            <a:r>
              <a:t>Drug Reactions?</a:t>
            </a:r>
          </a:p>
        </p:txBody>
      </p:sp>
      <p:grpSp>
        <p:nvGrpSpPr>
          <p:cNvPr id="418" name="Group"/>
          <p:cNvGrpSpPr/>
          <p:nvPr/>
        </p:nvGrpSpPr>
        <p:grpSpPr>
          <a:xfrm>
            <a:off x="494501" y="2090988"/>
            <a:ext cx="2248665" cy="2873802"/>
            <a:chOff x="-1" y="-2"/>
            <a:chExt cx="2248664" cy="2873800"/>
          </a:xfrm>
        </p:grpSpPr>
        <p:grpSp>
          <p:nvGrpSpPr>
            <p:cNvPr id="358" name="Google Shape;280;p20"/>
            <p:cNvGrpSpPr/>
            <p:nvPr/>
          </p:nvGrpSpPr>
          <p:grpSpPr>
            <a:xfrm>
              <a:off x="825234" y="609817"/>
              <a:ext cx="849361" cy="1802458"/>
              <a:chOff x="-1" y="-1"/>
              <a:chExt cx="849359" cy="1802457"/>
            </a:xfrm>
          </p:grpSpPr>
          <p:sp>
            <p:nvSpPr>
              <p:cNvPr id="323" name="Google Shape;281;p20"/>
              <p:cNvSpPr/>
              <p:nvPr/>
            </p:nvSpPr>
            <p:spPr>
              <a:xfrm flipV="1">
                <a:off x="97989" y="64870"/>
                <a:ext cx="9" cy="12632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24" name="Google Shape;282;p20"/>
              <p:cNvSpPr/>
              <p:nvPr/>
            </p:nvSpPr>
            <p:spPr>
              <a:xfrm>
                <a:off x="704277" y="14348"/>
                <a:ext cx="8" cy="103781"/>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25" name="Google Shape;283;p20"/>
              <p:cNvSpPr/>
              <p:nvPr/>
            </p:nvSpPr>
            <p:spPr>
              <a:xfrm>
                <a:off x="735690" y="80234"/>
                <a:ext cx="9" cy="110957"/>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26" name="Google Shape;284;p20"/>
              <p:cNvSpPr/>
              <p:nvPr/>
            </p:nvSpPr>
            <p:spPr>
              <a:xfrm>
                <a:off x="702232" y="140657"/>
                <a:ext cx="9" cy="4848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27" name="Google Shape;285;p20"/>
              <p:cNvSpPr/>
              <p:nvPr/>
            </p:nvSpPr>
            <p:spPr>
              <a:xfrm>
                <a:off x="738420" y="30737"/>
                <a:ext cx="9" cy="2560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grpSp>
            <p:nvGrpSpPr>
              <p:cNvPr id="352" name="Google Shape;286;p20"/>
              <p:cNvGrpSpPr/>
              <p:nvPr/>
            </p:nvGrpSpPr>
            <p:grpSpPr>
              <a:xfrm>
                <a:off x="-2" y="-2"/>
                <a:ext cx="849360" cy="1802459"/>
                <a:chOff x="0" y="0"/>
                <a:chExt cx="849359" cy="1802457"/>
              </a:xfrm>
            </p:grpSpPr>
            <p:sp>
              <p:nvSpPr>
                <p:cNvPr id="328" name="Google Shape;287;p20"/>
                <p:cNvSpPr/>
                <p:nvPr/>
              </p:nvSpPr>
              <p:spPr>
                <a:xfrm>
                  <a:off x="-1" y="315092"/>
                  <a:ext cx="849360" cy="1487366"/>
                </a:xfrm>
                <a:custGeom>
                  <a:avLst/>
                  <a:gdLst/>
                  <a:ahLst/>
                  <a:cxnLst>
                    <a:cxn ang="0">
                      <a:pos x="wd2" y="hd2"/>
                    </a:cxn>
                    <a:cxn ang="5400000">
                      <a:pos x="wd2" y="hd2"/>
                    </a:cxn>
                    <a:cxn ang="10800000">
                      <a:pos x="wd2" y="hd2"/>
                    </a:cxn>
                    <a:cxn ang="16200000">
                      <a:pos x="wd2" y="hd2"/>
                    </a:cxn>
                  </a:cxnLst>
                  <a:rect l="0" t="0" r="r" b="b"/>
                  <a:pathLst>
                    <a:path w="21600" h="21600" extrusionOk="0">
                      <a:moveTo>
                        <a:pt x="3338" y="0"/>
                      </a:moveTo>
                      <a:cubicBezTo>
                        <a:pt x="3209" y="0"/>
                        <a:pt x="0" y="19"/>
                        <a:pt x="0" y="1909"/>
                      </a:cubicBezTo>
                      <a:lnTo>
                        <a:pt x="0" y="19215"/>
                      </a:lnTo>
                      <a:cubicBezTo>
                        <a:pt x="0" y="19215"/>
                        <a:pt x="226" y="20232"/>
                        <a:pt x="2318" y="20752"/>
                      </a:cubicBezTo>
                      <a:cubicBezTo>
                        <a:pt x="4402" y="21273"/>
                        <a:pt x="6095" y="21600"/>
                        <a:pt x="10800" y="21600"/>
                      </a:cubicBezTo>
                      <a:cubicBezTo>
                        <a:pt x="15505" y="21600"/>
                        <a:pt x="17190" y="21273"/>
                        <a:pt x="19282" y="20752"/>
                      </a:cubicBezTo>
                      <a:cubicBezTo>
                        <a:pt x="21374" y="20232"/>
                        <a:pt x="21600" y="19215"/>
                        <a:pt x="21600" y="19215"/>
                      </a:cubicBezTo>
                      <a:lnTo>
                        <a:pt x="21600" y="1909"/>
                      </a:lnTo>
                      <a:cubicBezTo>
                        <a:pt x="21600" y="19"/>
                        <a:pt x="18391" y="0"/>
                        <a:pt x="18261" y="0"/>
                      </a:cubicBezTo>
                      <a:cubicBezTo>
                        <a:pt x="18259" y="0"/>
                        <a:pt x="18257" y="0"/>
                        <a:pt x="18257" y="0"/>
                      </a:cubicBezTo>
                      <a:lnTo>
                        <a:pt x="3342" y="0"/>
                      </a:lnTo>
                      <a:cubicBezTo>
                        <a:pt x="3342" y="0"/>
                        <a:pt x="3341" y="0"/>
                        <a:pt x="3338" y="0"/>
                      </a:cubicBez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29" name="Google Shape;288;p20"/>
                <p:cNvSpPr/>
                <p:nvPr/>
              </p:nvSpPr>
              <p:spPr>
                <a:xfrm>
                  <a:off x="131429" y="242045"/>
                  <a:ext cx="586493" cy="73054"/>
                </a:xfrm>
                <a:prstGeom prst="rect">
                  <a:avLst/>
                </a:pr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30" name="Google Shape;289;p20"/>
                <p:cNvSpPr/>
                <p:nvPr/>
              </p:nvSpPr>
              <p:spPr>
                <a:xfrm>
                  <a:off x="34831" y="348213"/>
                  <a:ext cx="779491" cy="310007"/>
                </a:xfrm>
                <a:custGeom>
                  <a:avLst/>
                  <a:gdLst/>
                  <a:ahLst/>
                  <a:cxnLst>
                    <a:cxn ang="0">
                      <a:pos x="wd2" y="hd2"/>
                    </a:cxn>
                    <a:cxn ang="5400000">
                      <a:pos x="wd2" y="hd2"/>
                    </a:cxn>
                    <a:cxn ang="10800000">
                      <a:pos x="wd2" y="hd2"/>
                    </a:cxn>
                    <a:cxn ang="16200000">
                      <a:pos x="wd2" y="hd2"/>
                    </a:cxn>
                  </a:cxnLst>
                  <a:rect l="0" t="0" r="r" b="b"/>
                  <a:pathLst>
                    <a:path w="21244" h="21600" extrusionOk="0">
                      <a:moveTo>
                        <a:pt x="2715" y="0"/>
                      </a:moveTo>
                      <a:cubicBezTo>
                        <a:pt x="-178" y="0"/>
                        <a:pt x="-29" y="6208"/>
                        <a:pt x="17" y="7231"/>
                      </a:cubicBezTo>
                      <a:cubicBezTo>
                        <a:pt x="27" y="7350"/>
                        <a:pt x="27" y="7444"/>
                        <a:pt x="27" y="7563"/>
                      </a:cubicBezTo>
                      <a:lnTo>
                        <a:pt x="27" y="16793"/>
                      </a:lnTo>
                      <a:cubicBezTo>
                        <a:pt x="27" y="18458"/>
                        <a:pt x="538" y="19813"/>
                        <a:pt x="1180" y="19861"/>
                      </a:cubicBezTo>
                      <a:lnTo>
                        <a:pt x="19971" y="21598"/>
                      </a:lnTo>
                      <a:cubicBezTo>
                        <a:pt x="19987" y="21599"/>
                        <a:pt x="20004" y="21600"/>
                        <a:pt x="20020" y="21600"/>
                      </a:cubicBezTo>
                      <a:cubicBezTo>
                        <a:pt x="20677" y="21600"/>
                        <a:pt x="21217" y="20223"/>
                        <a:pt x="21217" y="18529"/>
                      </a:cubicBezTo>
                      <a:lnTo>
                        <a:pt x="21217" y="7563"/>
                      </a:lnTo>
                      <a:cubicBezTo>
                        <a:pt x="21217" y="7444"/>
                        <a:pt x="21217" y="7350"/>
                        <a:pt x="21226" y="7231"/>
                      </a:cubicBezTo>
                      <a:cubicBezTo>
                        <a:pt x="21273" y="6208"/>
                        <a:pt x="21422" y="0"/>
                        <a:pt x="18529" y="0"/>
                      </a:cubicBezTo>
                      <a:close/>
                    </a:path>
                  </a:pathLst>
                </a:custGeom>
                <a:solidFill>
                  <a:srgbClr val="00AEBF"/>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31" name="Google Shape;290;p20"/>
                <p:cNvSpPr/>
                <p:nvPr/>
              </p:nvSpPr>
              <p:spPr>
                <a:xfrm>
                  <a:off x="35852" y="675236"/>
                  <a:ext cx="777657" cy="359510"/>
                </a:xfrm>
                <a:custGeom>
                  <a:avLst/>
                  <a:gdLst/>
                  <a:ahLst/>
                  <a:cxnLst>
                    <a:cxn ang="0">
                      <a:pos x="wd2" y="hd2"/>
                    </a:cxn>
                    <a:cxn ang="5400000">
                      <a:pos x="wd2" y="hd2"/>
                    </a:cxn>
                    <a:cxn ang="10800000">
                      <a:pos x="wd2" y="hd2"/>
                    </a:cxn>
                    <a:cxn ang="16200000">
                      <a:pos x="wd2" y="hd2"/>
                    </a:cxn>
                  </a:cxnLst>
                  <a:rect l="0" t="0" r="r" b="b"/>
                  <a:pathLst>
                    <a:path w="21600" h="21600" extrusionOk="0">
                      <a:moveTo>
                        <a:pt x="20383" y="0"/>
                      </a:moveTo>
                      <a:cubicBezTo>
                        <a:pt x="20371" y="0"/>
                        <a:pt x="20360" y="1"/>
                        <a:pt x="20348" y="1"/>
                      </a:cubicBezTo>
                      <a:lnTo>
                        <a:pt x="1194" y="965"/>
                      </a:lnTo>
                      <a:cubicBezTo>
                        <a:pt x="531" y="986"/>
                        <a:pt x="0" y="2176"/>
                        <a:pt x="0" y="3611"/>
                      </a:cubicBezTo>
                      <a:lnTo>
                        <a:pt x="0" y="18953"/>
                      </a:lnTo>
                      <a:cubicBezTo>
                        <a:pt x="0" y="20425"/>
                        <a:pt x="550" y="21600"/>
                        <a:pt x="1226" y="21600"/>
                      </a:cubicBezTo>
                      <a:cubicBezTo>
                        <a:pt x="1238" y="21600"/>
                        <a:pt x="1249" y="21599"/>
                        <a:pt x="1261" y="21599"/>
                      </a:cubicBezTo>
                      <a:lnTo>
                        <a:pt x="20415" y="20265"/>
                      </a:lnTo>
                      <a:cubicBezTo>
                        <a:pt x="21078" y="20204"/>
                        <a:pt x="21600" y="19035"/>
                        <a:pt x="21600" y="17619"/>
                      </a:cubicBezTo>
                      <a:lnTo>
                        <a:pt x="21600" y="2647"/>
                      </a:lnTo>
                      <a:cubicBezTo>
                        <a:pt x="21600" y="1175"/>
                        <a:pt x="21050" y="0"/>
                        <a:pt x="20383" y="0"/>
                      </a:cubicBezTo>
                      <a:close/>
                    </a:path>
                  </a:pathLst>
                </a:custGeom>
                <a:solidFill>
                  <a:srgbClr val="F3681C"/>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32" name="Google Shape;291;p20"/>
                <p:cNvSpPr/>
                <p:nvPr/>
              </p:nvSpPr>
              <p:spPr>
                <a:xfrm>
                  <a:off x="35852" y="1054865"/>
                  <a:ext cx="777657" cy="373132"/>
                </a:xfrm>
                <a:custGeom>
                  <a:avLst/>
                  <a:gdLst/>
                  <a:ahLst/>
                  <a:cxnLst>
                    <a:cxn ang="0">
                      <a:pos x="wd2" y="hd2"/>
                    </a:cxn>
                    <a:cxn ang="5400000">
                      <a:pos x="wd2" y="hd2"/>
                    </a:cxn>
                    <a:cxn ang="10800000">
                      <a:pos x="wd2" y="hd2"/>
                    </a:cxn>
                    <a:cxn ang="16200000">
                      <a:pos x="wd2" y="hd2"/>
                    </a:cxn>
                  </a:cxnLst>
                  <a:rect l="0" t="0" r="r" b="b"/>
                  <a:pathLst>
                    <a:path w="21600" h="21600" extrusionOk="0">
                      <a:moveTo>
                        <a:pt x="20366" y="0"/>
                      </a:moveTo>
                      <a:cubicBezTo>
                        <a:pt x="20360" y="0"/>
                        <a:pt x="20354" y="0"/>
                        <a:pt x="20348" y="0"/>
                      </a:cubicBezTo>
                      <a:lnTo>
                        <a:pt x="1194" y="929"/>
                      </a:lnTo>
                      <a:cubicBezTo>
                        <a:pt x="531" y="949"/>
                        <a:pt x="0" y="2075"/>
                        <a:pt x="0" y="3459"/>
                      </a:cubicBezTo>
                      <a:lnTo>
                        <a:pt x="0" y="18675"/>
                      </a:lnTo>
                      <a:cubicBezTo>
                        <a:pt x="0" y="20058"/>
                        <a:pt x="540" y="21205"/>
                        <a:pt x="1214" y="21224"/>
                      </a:cubicBezTo>
                      <a:lnTo>
                        <a:pt x="20367" y="21600"/>
                      </a:lnTo>
                      <a:cubicBezTo>
                        <a:pt x="20373" y="21600"/>
                        <a:pt x="20379" y="21600"/>
                        <a:pt x="20385" y="21600"/>
                      </a:cubicBezTo>
                      <a:cubicBezTo>
                        <a:pt x="21059" y="21600"/>
                        <a:pt x="21600" y="20462"/>
                        <a:pt x="21600" y="19051"/>
                      </a:cubicBezTo>
                      <a:lnTo>
                        <a:pt x="21600" y="2549"/>
                      </a:lnTo>
                      <a:cubicBezTo>
                        <a:pt x="21600" y="1139"/>
                        <a:pt x="21050" y="0"/>
                        <a:pt x="20366" y="0"/>
                      </a:cubicBezTo>
                      <a:close/>
                    </a:path>
                  </a:pathLst>
                </a:custGeom>
                <a:solidFill>
                  <a:srgbClr val="34416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33" name="Google Shape;292;p20"/>
                <p:cNvSpPr/>
                <p:nvPr/>
              </p:nvSpPr>
              <p:spPr>
                <a:xfrm>
                  <a:off x="35852" y="1444376"/>
                  <a:ext cx="777657" cy="316150"/>
                </a:xfrm>
                <a:custGeom>
                  <a:avLst/>
                  <a:gdLst/>
                  <a:ahLst/>
                  <a:cxnLst>
                    <a:cxn ang="0">
                      <a:pos x="wd2" y="hd2"/>
                    </a:cxn>
                    <a:cxn ang="5400000">
                      <a:pos x="wd2" y="hd2"/>
                    </a:cxn>
                    <a:cxn ang="10800000">
                      <a:pos x="wd2" y="hd2"/>
                    </a:cxn>
                    <a:cxn ang="16200000">
                      <a:pos x="wd2" y="hd2"/>
                    </a:cxn>
                  </a:cxnLst>
                  <a:rect l="0" t="0" r="r" b="b"/>
                  <a:pathLst>
                    <a:path w="21600" h="21600" extrusionOk="0">
                      <a:moveTo>
                        <a:pt x="20375" y="0"/>
                      </a:moveTo>
                      <a:cubicBezTo>
                        <a:pt x="20369" y="0"/>
                        <a:pt x="20364" y="1"/>
                        <a:pt x="20358" y="1"/>
                      </a:cubicBezTo>
                      <a:lnTo>
                        <a:pt x="1194" y="934"/>
                      </a:lnTo>
                      <a:cubicBezTo>
                        <a:pt x="531" y="980"/>
                        <a:pt x="0" y="2310"/>
                        <a:pt x="0" y="3943"/>
                      </a:cubicBezTo>
                      <a:lnTo>
                        <a:pt x="0" y="8164"/>
                      </a:lnTo>
                      <a:cubicBezTo>
                        <a:pt x="0" y="10916"/>
                        <a:pt x="550" y="13552"/>
                        <a:pt x="1489" y="15068"/>
                      </a:cubicBezTo>
                      <a:cubicBezTo>
                        <a:pt x="5359" y="21378"/>
                        <a:pt x="10081" y="21600"/>
                        <a:pt x="10726" y="21600"/>
                      </a:cubicBezTo>
                      <a:cubicBezTo>
                        <a:pt x="10775" y="21600"/>
                        <a:pt x="10800" y="21598"/>
                        <a:pt x="10800" y="21598"/>
                      </a:cubicBezTo>
                      <a:cubicBezTo>
                        <a:pt x="10800" y="21598"/>
                        <a:pt x="10829" y="21600"/>
                        <a:pt x="10886" y="21600"/>
                      </a:cubicBezTo>
                      <a:cubicBezTo>
                        <a:pt x="11576" y="21600"/>
                        <a:pt x="16265" y="21361"/>
                        <a:pt x="20111" y="15068"/>
                      </a:cubicBezTo>
                      <a:cubicBezTo>
                        <a:pt x="21050" y="13552"/>
                        <a:pt x="21600" y="10916"/>
                        <a:pt x="21600" y="8164"/>
                      </a:cubicBezTo>
                      <a:lnTo>
                        <a:pt x="21600" y="3010"/>
                      </a:lnTo>
                      <a:cubicBezTo>
                        <a:pt x="21600" y="1344"/>
                        <a:pt x="21050" y="0"/>
                        <a:pt x="20375" y="0"/>
                      </a:cubicBezTo>
                      <a:close/>
                    </a:path>
                  </a:pathLst>
                </a:custGeom>
                <a:solidFill>
                  <a:srgbClr val="00AEBF"/>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34" name="Google Shape;293;p20"/>
                <p:cNvSpPr/>
                <p:nvPr/>
              </p:nvSpPr>
              <p:spPr>
                <a:xfrm>
                  <a:off x="75710" y="-1"/>
                  <a:ext cx="697342" cy="191183"/>
                </a:xfrm>
                <a:custGeom>
                  <a:avLst/>
                  <a:gdLst/>
                  <a:ahLst/>
                  <a:cxnLst>
                    <a:cxn ang="0">
                      <a:pos x="wd2" y="hd2"/>
                    </a:cxn>
                    <a:cxn ang="5400000">
                      <a:pos x="wd2" y="hd2"/>
                    </a:cxn>
                    <a:cxn ang="10800000">
                      <a:pos x="wd2" y="hd2"/>
                    </a:cxn>
                    <a:cxn ang="16200000">
                      <a:pos x="wd2" y="hd2"/>
                    </a:cxn>
                  </a:cxnLst>
                  <a:rect l="0" t="0" r="r" b="b"/>
                  <a:pathLst>
                    <a:path w="20863" h="21600" extrusionOk="0">
                      <a:moveTo>
                        <a:pt x="2327" y="0"/>
                      </a:moveTo>
                      <a:cubicBezTo>
                        <a:pt x="-369" y="0"/>
                        <a:pt x="19" y="7444"/>
                        <a:pt x="19" y="7444"/>
                      </a:cubicBezTo>
                      <a:lnTo>
                        <a:pt x="19" y="21600"/>
                      </a:lnTo>
                      <a:lnTo>
                        <a:pt x="20843" y="21600"/>
                      </a:lnTo>
                      <a:lnTo>
                        <a:pt x="20843" y="7444"/>
                      </a:lnTo>
                      <a:cubicBezTo>
                        <a:pt x="20843" y="7444"/>
                        <a:pt x="21231" y="0"/>
                        <a:pt x="18545" y="0"/>
                      </a:cubicBezTo>
                      <a:close/>
                    </a:path>
                  </a:pathLst>
                </a:custGeom>
                <a:solidFill>
                  <a:srgbClr val="000000">
                    <a:alpha val="8039"/>
                  </a:srgbClr>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35" name="Google Shape;294;p20"/>
                <p:cNvSpPr/>
                <p:nvPr/>
              </p:nvSpPr>
              <p:spPr>
                <a:xfrm>
                  <a:off x="107193" y="191179"/>
                  <a:ext cx="634968" cy="50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4" y="21600"/>
                      </a:lnTo>
                      <a:lnTo>
                        <a:pt x="21414" y="21600"/>
                      </a:lnTo>
                      <a:lnTo>
                        <a:pt x="21600" y="0"/>
                      </a:ln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36" name="Google Shape;295;p20"/>
                <p:cNvSpPr/>
                <p:nvPr/>
              </p:nvSpPr>
              <p:spPr>
                <a:xfrm>
                  <a:off x="107193" y="5806"/>
                  <a:ext cx="628140" cy="39152"/>
                </a:xfrm>
                <a:custGeom>
                  <a:avLst/>
                  <a:gdLst/>
                  <a:ahLst/>
                  <a:cxnLst>
                    <a:cxn ang="0">
                      <a:pos x="wd2" y="hd2"/>
                    </a:cxn>
                    <a:cxn ang="5400000">
                      <a:pos x="wd2" y="hd2"/>
                    </a:cxn>
                    <a:cxn ang="10800000">
                      <a:pos x="wd2" y="hd2"/>
                    </a:cxn>
                    <a:cxn ang="16200000">
                      <a:pos x="wd2" y="hd2"/>
                    </a:cxn>
                  </a:cxnLst>
                  <a:rect l="0" t="0" r="r" b="b"/>
                  <a:pathLst>
                    <a:path w="21600" h="16293" extrusionOk="0">
                      <a:moveTo>
                        <a:pt x="0" y="1136"/>
                      </a:moveTo>
                      <a:cubicBezTo>
                        <a:pt x="7114" y="21600"/>
                        <a:pt x="14498" y="21460"/>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37" name="Google Shape;296;p20"/>
                <p:cNvSpPr/>
                <p:nvPr/>
              </p:nvSpPr>
              <p:spPr>
                <a:xfrm>
                  <a:off x="144202" y="253647"/>
                  <a:ext cx="12706" cy="481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02"/>
                        <a:pt x="10977" y="14398"/>
                        <a:pt x="2160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38" name="Google Shape;297;p20"/>
                <p:cNvSpPr/>
                <p:nvPr/>
              </p:nvSpPr>
              <p:spPr>
                <a:xfrm>
                  <a:off x="161953" y="256725"/>
                  <a:ext cx="12706" cy="334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89" y="7275"/>
                        <a:pt x="10800" y="14325"/>
                        <a:pt x="2160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39" name="Google Shape;298;p20"/>
                <p:cNvSpPr/>
                <p:nvPr/>
              </p:nvSpPr>
              <p:spPr>
                <a:xfrm flipH="1">
                  <a:off x="131429" y="13993"/>
                  <a:ext cx="9" cy="148502"/>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40" name="Google Shape;299;p20"/>
                <p:cNvSpPr/>
                <p:nvPr/>
              </p:nvSpPr>
              <p:spPr>
                <a:xfrm flipV="1">
                  <a:off x="185374" y="64864"/>
                  <a:ext cx="9" cy="12632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41" name="Google Shape;300;p20"/>
                <p:cNvSpPr/>
                <p:nvPr/>
              </p:nvSpPr>
              <p:spPr>
                <a:xfrm>
                  <a:off x="162158" y="59068"/>
                  <a:ext cx="9" cy="68955"/>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42" name="Google Shape;301;p20"/>
                <p:cNvSpPr/>
                <p:nvPr/>
              </p:nvSpPr>
              <p:spPr>
                <a:xfrm flipH="1">
                  <a:off x="243070" y="33798"/>
                  <a:ext cx="9" cy="113001"/>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43" name="Google Shape;302;p20"/>
                <p:cNvSpPr/>
                <p:nvPr/>
              </p:nvSpPr>
              <p:spPr>
                <a:xfrm flipH="1">
                  <a:off x="217462" y="99691"/>
                  <a:ext cx="695" cy="64866"/>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44" name="Google Shape;303;p20"/>
                <p:cNvSpPr/>
                <p:nvPr/>
              </p:nvSpPr>
              <p:spPr>
                <a:xfrm>
                  <a:off x="294960" y="83642"/>
                  <a:ext cx="9" cy="10617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45" name="Google Shape;304;p20"/>
                <p:cNvSpPr/>
                <p:nvPr/>
              </p:nvSpPr>
              <p:spPr>
                <a:xfrm>
                  <a:off x="375187" y="44389"/>
                  <a:ext cx="9" cy="80567"/>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46" name="Google Shape;305;p20"/>
                <p:cNvSpPr/>
                <p:nvPr/>
              </p:nvSpPr>
              <p:spPr>
                <a:xfrm>
                  <a:off x="420248" y="87741"/>
                  <a:ext cx="9" cy="101388"/>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47" name="Google Shape;306;p20"/>
                <p:cNvSpPr/>
                <p:nvPr/>
              </p:nvSpPr>
              <p:spPr>
                <a:xfrm>
                  <a:off x="670484" y="47803"/>
                  <a:ext cx="8" cy="112991"/>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48" name="Google Shape;307;p20"/>
                <p:cNvSpPr/>
                <p:nvPr/>
              </p:nvSpPr>
              <p:spPr>
                <a:xfrm>
                  <a:off x="604938" y="33113"/>
                  <a:ext cx="8" cy="9969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49" name="Google Shape;308;p20"/>
                <p:cNvSpPr/>
                <p:nvPr/>
              </p:nvSpPr>
              <p:spPr>
                <a:xfrm>
                  <a:off x="567043" y="58383"/>
                  <a:ext cx="8" cy="13109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50" name="Google Shape;309;p20"/>
                <p:cNvSpPr/>
                <p:nvPr/>
              </p:nvSpPr>
              <p:spPr>
                <a:xfrm>
                  <a:off x="513793" y="40627"/>
                  <a:ext cx="9" cy="149871"/>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51" name="Google Shape;310;p20"/>
                <p:cNvSpPr/>
                <p:nvPr/>
              </p:nvSpPr>
              <p:spPr>
                <a:xfrm>
                  <a:off x="458143" y="44389"/>
                  <a:ext cx="8" cy="133475"/>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grpSp>
          <p:sp>
            <p:nvSpPr>
              <p:cNvPr id="353" name="Google Shape;311;p20"/>
              <p:cNvSpPr/>
              <p:nvPr/>
            </p:nvSpPr>
            <p:spPr>
              <a:xfrm>
                <a:off x="746270" y="1630427"/>
                <a:ext cx="89788" cy="935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479" y="9933"/>
                      <a:pt x="10184" y="18210"/>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54" name="Google Shape;312;p20"/>
              <p:cNvSpPr/>
              <p:nvPr/>
            </p:nvSpPr>
            <p:spPr>
              <a:xfrm>
                <a:off x="762320" y="1645107"/>
                <a:ext cx="44045" cy="478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912" y="8948"/>
                      <a:pt x="9205" y="16510"/>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55" name="Google Shape;313;p20"/>
              <p:cNvSpPr/>
              <p:nvPr/>
            </p:nvSpPr>
            <p:spPr>
              <a:xfrm flipH="1">
                <a:off x="17765" y="1071934"/>
                <a:ext cx="9" cy="29358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56" name="Google Shape;314;p20"/>
              <p:cNvSpPr/>
              <p:nvPr/>
            </p:nvSpPr>
            <p:spPr>
              <a:xfrm flipH="1">
                <a:off x="14003" y="1381228"/>
                <a:ext cx="9" cy="15533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57" name="Google Shape;315;p20"/>
              <p:cNvSpPr/>
              <p:nvPr/>
            </p:nvSpPr>
            <p:spPr>
              <a:xfrm>
                <a:off x="834009" y="1077741"/>
                <a:ext cx="9" cy="26012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grpSp>
        <p:grpSp>
          <p:nvGrpSpPr>
            <p:cNvPr id="368" name="Google Shape;316;p20"/>
            <p:cNvGrpSpPr/>
            <p:nvPr/>
          </p:nvGrpSpPr>
          <p:grpSpPr>
            <a:xfrm>
              <a:off x="1655833" y="-3"/>
              <a:ext cx="457478" cy="534772"/>
              <a:chOff x="-1" y="0"/>
              <a:chExt cx="457477" cy="534770"/>
            </a:xfrm>
          </p:grpSpPr>
          <p:sp>
            <p:nvSpPr>
              <p:cNvPr id="359" name="Google Shape;317;p20"/>
              <p:cNvSpPr/>
              <p:nvPr/>
            </p:nvSpPr>
            <p:spPr>
              <a:xfrm>
                <a:off x="64146" y="-2"/>
                <a:ext cx="386486" cy="385967"/>
              </a:xfrm>
              <a:custGeom>
                <a:avLst/>
                <a:gdLst/>
                <a:ahLst/>
                <a:cxnLst>
                  <a:cxn ang="0">
                    <a:pos x="wd2" y="hd2"/>
                  </a:cxn>
                  <a:cxn ang="5400000">
                    <a:pos x="wd2" y="hd2"/>
                  </a:cxn>
                  <a:cxn ang="10800000">
                    <a:pos x="wd2" y="hd2"/>
                  </a:cxn>
                  <a:cxn ang="16200000">
                    <a:pos x="wd2" y="hd2"/>
                  </a:cxn>
                </a:cxnLst>
                <a:rect l="0" t="0" r="r" b="b"/>
                <a:pathLst>
                  <a:path w="21600" h="21600" extrusionOk="0">
                    <a:moveTo>
                      <a:pt x="10785" y="0"/>
                    </a:moveTo>
                    <a:cubicBezTo>
                      <a:pt x="4820" y="0"/>
                      <a:pt x="0" y="4826"/>
                      <a:pt x="0" y="10800"/>
                    </a:cubicBezTo>
                    <a:cubicBezTo>
                      <a:pt x="0" y="16774"/>
                      <a:pt x="4820" y="21600"/>
                      <a:pt x="10785" y="21600"/>
                    </a:cubicBezTo>
                    <a:cubicBezTo>
                      <a:pt x="16750" y="21600"/>
                      <a:pt x="21600" y="16774"/>
                      <a:pt x="21600" y="10800"/>
                    </a:cubicBezTo>
                    <a:cubicBezTo>
                      <a:pt x="21600" y="4826"/>
                      <a:pt x="16750" y="0"/>
                      <a:pt x="10785" y="0"/>
                    </a:cubicBezTo>
                    <a:close/>
                  </a:path>
                </a:pathLst>
              </a:custGeom>
              <a:solidFill>
                <a:srgbClr val="00AEB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60" name="Google Shape;318;p20"/>
              <p:cNvSpPr/>
              <p:nvPr/>
            </p:nvSpPr>
            <p:spPr>
              <a:xfrm flipV="1">
                <a:off x="161938" y="64686"/>
                <a:ext cx="205086" cy="249768"/>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61" name="Google Shape;319;p20"/>
              <p:cNvSpPr/>
              <p:nvPr/>
            </p:nvSpPr>
            <p:spPr>
              <a:xfrm>
                <a:off x="93858" y="26003"/>
                <a:ext cx="242671" cy="279506"/>
              </a:xfrm>
              <a:custGeom>
                <a:avLst/>
                <a:gdLst/>
                <a:ahLst/>
                <a:cxnLst>
                  <a:cxn ang="0">
                    <a:pos x="wd2" y="hd2"/>
                  </a:cxn>
                  <a:cxn ang="5400000">
                    <a:pos x="wd2" y="hd2"/>
                  </a:cxn>
                  <a:cxn ang="10800000">
                    <a:pos x="wd2" y="hd2"/>
                  </a:cxn>
                  <a:cxn ang="16200000">
                    <a:pos x="wd2" y="hd2"/>
                  </a:cxn>
                </a:cxnLst>
                <a:rect l="0" t="0" r="r" b="b"/>
                <a:pathLst>
                  <a:path w="20990" h="21102" extrusionOk="0">
                    <a:moveTo>
                      <a:pt x="2755" y="21102"/>
                    </a:moveTo>
                    <a:cubicBezTo>
                      <a:pt x="253" y="18005"/>
                      <a:pt x="-610" y="13915"/>
                      <a:pt x="436" y="10182"/>
                    </a:cubicBezTo>
                    <a:cubicBezTo>
                      <a:pt x="1481" y="6490"/>
                      <a:pt x="4391" y="3234"/>
                      <a:pt x="8302" y="1488"/>
                    </a:cubicBezTo>
                    <a:cubicBezTo>
                      <a:pt x="12168" y="-260"/>
                      <a:pt x="16943" y="-498"/>
                      <a:pt x="20990" y="931"/>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62" name="Google Shape;320;p20"/>
              <p:cNvSpPr/>
              <p:nvPr/>
            </p:nvSpPr>
            <p:spPr>
              <a:xfrm>
                <a:off x="-2" y="418562"/>
                <a:ext cx="167740" cy="1162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869" y="19159"/>
                      <a:pt x="16926" y="11046"/>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63" name="Google Shape;321;p20"/>
              <p:cNvSpPr/>
              <p:nvPr/>
            </p:nvSpPr>
            <p:spPr>
              <a:xfrm>
                <a:off x="97793" y="405950"/>
                <a:ext cx="89392" cy="79933"/>
              </a:xfrm>
              <a:custGeom>
                <a:avLst/>
                <a:gdLst/>
                <a:ahLst/>
                <a:cxnLst>
                  <a:cxn ang="0">
                    <a:pos x="wd2" y="hd2"/>
                  </a:cxn>
                  <a:cxn ang="5400000">
                    <a:pos x="wd2" y="hd2"/>
                  </a:cxn>
                  <a:cxn ang="10800000">
                    <a:pos x="wd2" y="hd2"/>
                  </a:cxn>
                  <a:cxn ang="16200000">
                    <a:pos x="wd2" y="hd2"/>
                  </a:cxn>
                </a:cxnLst>
                <a:rect l="0" t="0" r="r" b="b"/>
                <a:pathLst>
                  <a:path w="21600" h="21600" extrusionOk="0">
                    <a:moveTo>
                      <a:pt x="18553" y="0"/>
                    </a:moveTo>
                    <a:lnTo>
                      <a:pt x="0" y="4830"/>
                    </a:lnTo>
                    <a:lnTo>
                      <a:pt x="765" y="8238"/>
                    </a:lnTo>
                    <a:lnTo>
                      <a:pt x="16011" y="4259"/>
                    </a:lnTo>
                    <a:lnTo>
                      <a:pt x="18427" y="21600"/>
                    </a:lnTo>
                    <a:lnTo>
                      <a:pt x="21600" y="21030"/>
                    </a:lnTo>
                    <a:lnTo>
                      <a:pt x="18553" y="0"/>
                    </a:ln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64" name="Google Shape;322;p20"/>
              <p:cNvSpPr/>
              <p:nvPr/>
            </p:nvSpPr>
            <p:spPr>
              <a:xfrm>
                <a:off x="335991" y="318119"/>
                <a:ext cx="121486" cy="957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071" y="18398"/>
                      <a:pt x="17112" y="10445"/>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65" name="Google Shape;323;p20"/>
              <p:cNvSpPr/>
              <p:nvPr/>
            </p:nvSpPr>
            <p:spPr>
              <a:xfrm>
                <a:off x="398047" y="375452"/>
                <a:ext cx="55228" cy="425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229" y="16529"/>
                      <a:pt x="15632" y="9063"/>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66" name="Google Shape;324;p20"/>
              <p:cNvSpPr/>
              <p:nvPr/>
            </p:nvSpPr>
            <p:spPr>
              <a:xfrm>
                <a:off x="29954" y="54686"/>
                <a:ext cx="55236" cy="128312"/>
              </a:xfrm>
              <a:custGeom>
                <a:avLst/>
                <a:gdLst/>
                <a:ahLst/>
                <a:cxnLst>
                  <a:cxn ang="0">
                    <a:pos x="wd2" y="hd2"/>
                  </a:cxn>
                  <a:cxn ang="5400000">
                    <a:pos x="wd2" y="hd2"/>
                  </a:cxn>
                  <a:cxn ang="10800000">
                    <a:pos x="wd2" y="hd2"/>
                  </a:cxn>
                  <a:cxn ang="16200000">
                    <a:pos x="wd2" y="hd2"/>
                  </a:cxn>
                </a:cxnLst>
                <a:rect l="0" t="0" r="r" b="b"/>
                <a:pathLst>
                  <a:path w="21403" h="21600" extrusionOk="0">
                    <a:moveTo>
                      <a:pt x="4" y="21600"/>
                    </a:moveTo>
                    <a:cubicBezTo>
                      <a:pt x="-197" y="13545"/>
                      <a:pt x="7747" y="5577"/>
                      <a:pt x="21403"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67" name="Google Shape;325;p20"/>
              <p:cNvSpPr/>
              <p:nvPr/>
            </p:nvSpPr>
            <p:spPr>
              <a:xfrm>
                <a:off x="11038" y="65740"/>
                <a:ext cx="33655" cy="588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387" y="13694"/>
                      <a:pt x="11816" y="6365"/>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grpSp>
        <p:grpSp>
          <p:nvGrpSpPr>
            <p:cNvPr id="389" name="Google Shape;326;p20"/>
            <p:cNvGrpSpPr/>
            <p:nvPr/>
          </p:nvGrpSpPr>
          <p:grpSpPr>
            <a:xfrm>
              <a:off x="1694835" y="1790904"/>
              <a:ext cx="553828" cy="1082895"/>
              <a:chOff x="0" y="0"/>
              <a:chExt cx="553826" cy="1082893"/>
            </a:xfrm>
          </p:grpSpPr>
          <p:sp>
            <p:nvSpPr>
              <p:cNvPr id="369" name="Google Shape;327;p20"/>
              <p:cNvSpPr/>
              <p:nvPr/>
            </p:nvSpPr>
            <p:spPr>
              <a:xfrm>
                <a:off x="147216" y="759774"/>
                <a:ext cx="63153" cy="194622"/>
              </a:xfrm>
              <a:custGeom>
                <a:avLst/>
                <a:gdLst/>
                <a:ahLst/>
                <a:cxnLst>
                  <a:cxn ang="0">
                    <a:pos x="wd2" y="hd2"/>
                  </a:cxn>
                  <a:cxn ang="5400000">
                    <a:pos x="wd2" y="hd2"/>
                  </a:cxn>
                  <a:cxn ang="10800000">
                    <a:pos x="wd2" y="hd2"/>
                  </a:cxn>
                  <a:cxn ang="16200000">
                    <a:pos x="wd2" y="hd2"/>
                  </a:cxn>
                </a:cxnLst>
                <a:rect l="0" t="0" r="r" b="b"/>
                <a:pathLst>
                  <a:path w="20750" h="21600" extrusionOk="0">
                    <a:moveTo>
                      <a:pt x="16003" y="0"/>
                    </a:moveTo>
                    <a:cubicBezTo>
                      <a:pt x="13859" y="0"/>
                      <a:pt x="11802" y="506"/>
                      <a:pt x="11340" y="1280"/>
                    </a:cubicBezTo>
                    <a:lnTo>
                      <a:pt x="101" y="19672"/>
                    </a:lnTo>
                    <a:cubicBezTo>
                      <a:pt x="-425" y="20560"/>
                      <a:pt x="1153" y="21391"/>
                      <a:pt x="3614" y="21569"/>
                    </a:cubicBezTo>
                    <a:cubicBezTo>
                      <a:pt x="3932" y="21590"/>
                      <a:pt x="4244" y="21600"/>
                      <a:pt x="4556" y="21600"/>
                    </a:cubicBezTo>
                    <a:cubicBezTo>
                      <a:pt x="6810" y="21600"/>
                      <a:pt x="8769" y="21054"/>
                      <a:pt x="9237" y="20324"/>
                    </a:cubicBezTo>
                    <a:lnTo>
                      <a:pt x="20649" y="1932"/>
                    </a:lnTo>
                    <a:cubicBezTo>
                      <a:pt x="21175" y="1042"/>
                      <a:pt x="19597" y="213"/>
                      <a:pt x="16962" y="35"/>
                    </a:cubicBezTo>
                    <a:cubicBezTo>
                      <a:pt x="16645" y="12"/>
                      <a:pt x="16327" y="0"/>
                      <a:pt x="1600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70" name="Google Shape;328;p20"/>
              <p:cNvSpPr/>
              <p:nvPr/>
            </p:nvSpPr>
            <p:spPr>
              <a:xfrm>
                <a:off x="170509" y="128814"/>
                <a:ext cx="294525" cy="120815"/>
              </a:xfrm>
              <a:custGeom>
                <a:avLst/>
                <a:gdLst/>
                <a:ahLst/>
                <a:cxnLst>
                  <a:cxn ang="0">
                    <a:pos x="wd2" y="hd2"/>
                  </a:cxn>
                  <a:cxn ang="5400000">
                    <a:pos x="wd2" y="hd2"/>
                  </a:cxn>
                  <a:cxn ang="10800000">
                    <a:pos x="wd2" y="hd2"/>
                  </a:cxn>
                  <a:cxn ang="16200000">
                    <a:pos x="wd2" y="hd2"/>
                  </a:cxn>
                </a:cxnLst>
                <a:rect l="0" t="0" r="r" b="b"/>
                <a:pathLst>
                  <a:path w="21600" h="21600" extrusionOk="0">
                    <a:moveTo>
                      <a:pt x="980" y="0"/>
                    </a:moveTo>
                    <a:lnTo>
                      <a:pt x="0" y="11086"/>
                    </a:lnTo>
                    <a:lnTo>
                      <a:pt x="20660" y="21600"/>
                    </a:lnTo>
                    <a:lnTo>
                      <a:pt x="21600" y="10514"/>
                    </a:lnTo>
                    <a:lnTo>
                      <a:pt x="980" y="0"/>
                    </a:lnTo>
                    <a:close/>
                  </a:path>
                </a:pathLst>
              </a:custGeom>
              <a:solidFill>
                <a:schemeClr val="accent4"/>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71" name="Google Shape;329;p20"/>
              <p:cNvSpPr/>
              <p:nvPr/>
            </p:nvSpPr>
            <p:spPr>
              <a:xfrm>
                <a:off x="255504" y="33678"/>
                <a:ext cx="172657" cy="82322"/>
              </a:xfrm>
              <a:custGeom>
                <a:avLst/>
                <a:gdLst/>
                <a:ahLst/>
                <a:cxnLst>
                  <a:cxn ang="0">
                    <a:pos x="wd2" y="hd2"/>
                  </a:cxn>
                  <a:cxn ang="5400000">
                    <a:pos x="wd2" y="hd2"/>
                  </a:cxn>
                  <a:cxn ang="10800000">
                    <a:pos x="wd2" y="hd2"/>
                  </a:cxn>
                  <a:cxn ang="16200000">
                    <a:pos x="wd2" y="hd2"/>
                  </a:cxn>
                </a:cxnLst>
                <a:rect l="0" t="0" r="r" b="b"/>
                <a:pathLst>
                  <a:path w="21600" h="21600" extrusionOk="0">
                    <a:moveTo>
                      <a:pt x="1269" y="0"/>
                    </a:moveTo>
                    <a:lnTo>
                      <a:pt x="0" y="12763"/>
                    </a:lnTo>
                    <a:lnTo>
                      <a:pt x="20328" y="21600"/>
                    </a:lnTo>
                    <a:lnTo>
                      <a:pt x="21600" y="8975"/>
                    </a:lnTo>
                    <a:lnTo>
                      <a:pt x="1269" y="0"/>
                    </a:lnTo>
                    <a:close/>
                  </a:path>
                </a:pathLst>
              </a:custGeom>
              <a:solidFill>
                <a:schemeClr val="accent4"/>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72" name="Google Shape;330;p20"/>
              <p:cNvSpPr/>
              <p:nvPr/>
            </p:nvSpPr>
            <p:spPr>
              <a:xfrm>
                <a:off x="280088" y="89810"/>
                <a:ext cx="97289" cy="76977"/>
              </a:xfrm>
              <a:custGeom>
                <a:avLst/>
                <a:gdLst/>
                <a:ahLst/>
                <a:cxnLst>
                  <a:cxn ang="0">
                    <a:pos x="wd2" y="hd2"/>
                  </a:cxn>
                  <a:cxn ang="5400000">
                    <a:pos x="wd2" y="hd2"/>
                  </a:cxn>
                  <a:cxn ang="10800000">
                    <a:pos x="wd2" y="hd2"/>
                  </a:cxn>
                  <a:cxn ang="16200000">
                    <a:pos x="wd2" y="hd2"/>
                  </a:cxn>
                </a:cxnLst>
                <a:rect l="0" t="0" r="r" b="b"/>
                <a:pathLst>
                  <a:path w="21600" h="21600" extrusionOk="0">
                    <a:moveTo>
                      <a:pt x="2729" y="0"/>
                    </a:moveTo>
                    <a:lnTo>
                      <a:pt x="0" y="16497"/>
                    </a:lnTo>
                    <a:lnTo>
                      <a:pt x="18871" y="21600"/>
                    </a:lnTo>
                    <a:lnTo>
                      <a:pt x="21600" y="4950"/>
                    </a:lnTo>
                    <a:lnTo>
                      <a:pt x="2729" y="0"/>
                    </a:lnTo>
                    <a:close/>
                  </a:path>
                </a:pathLst>
              </a:custGeom>
              <a:solidFill>
                <a:schemeClr val="accent4"/>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73" name="Google Shape;331;p20"/>
              <p:cNvSpPr/>
              <p:nvPr/>
            </p:nvSpPr>
            <p:spPr>
              <a:xfrm>
                <a:off x="94612" y="197237"/>
                <a:ext cx="323379" cy="560172"/>
              </a:xfrm>
              <a:custGeom>
                <a:avLst/>
                <a:gdLst/>
                <a:ahLst/>
                <a:cxnLst>
                  <a:cxn ang="0">
                    <a:pos x="wd2" y="hd2"/>
                  </a:cxn>
                  <a:cxn ang="5400000">
                    <a:pos x="wd2" y="hd2"/>
                  </a:cxn>
                  <a:cxn ang="10800000">
                    <a:pos x="wd2" y="hd2"/>
                  </a:cxn>
                  <a:cxn ang="16200000">
                    <a:pos x="wd2" y="hd2"/>
                  </a:cxn>
                </a:cxnLst>
                <a:rect l="0" t="0" r="r" b="b"/>
                <a:pathLst>
                  <a:path w="21600" h="21600" extrusionOk="0">
                    <a:moveTo>
                      <a:pt x="7176" y="0"/>
                    </a:moveTo>
                    <a:lnTo>
                      <a:pt x="0" y="19848"/>
                    </a:lnTo>
                    <a:lnTo>
                      <a:pt x="14424" y="21600"/>
                    </a:lnTo>
                    <a:lnTo>
                      <a:pt x="21600" y="1731"/>
                    </a:lnTo>
                    <a:lnTo>
                      <a:pt x="7176" y="0"/>
                    </a:ln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74" name="Google Shape;332;p20"/>
              <p:cNvSpPr/>
              <p:nvPr/>
            </p:nvSpPr>
            <p:spPr>
              <a:xfrm>
                <a:off x="129887" y="283825"/>
                <a:ext cx="245885" cy="435639"/>
              </a:xfrm>
              <a:custGeom>
                <a:avLst/>
                <a:gdLst/>
                <a:ahLst/>
                <a:cxnLst>
                  <a:cxn ang="0">
                    <a:pos x="wd2" y="hd2"/>
                  </a:cxn>
                  <a:cxn ang="5400000">
                    <a:pos x="wd2" y="hd2"/>
                  </a:cxn>
                  <a:cxn ang="10800000">
                    <a:pos x="wd2" y="hd2"/>
                  </a:cxn>
                  <a:cxn ang="16200000">
                    <a:pos x="wd2" y="hd2"/>
                  </a:cxn>
                </a:cxnLst>
                <a:rect l="0" t="0" r="r" b="b"/>
                <a:pathLst>
                  <a:path w="21600" h="21600" extrusionOk="0">
                    <a:moveTo>
                      <a:pt x="7326" y="0"/>
                    </a:moveTo>
                    <a:lnTo>
                      <a:pt x="0" y="19930"/>
                    </a:lnTo>
                    <a:lnTo>
                      <a:pt x="14228" y="21600"/>
                    </a:lnTo>
                    <a:lnTo>
                      <a:pt x="21600" y="1670"/>
                    </a:lnTo>
                    <a:lnTo>
                      <a:pt x="7326" y="0"/>
                    </a:lnTo>
                    <a:close/>
                  </a:path>
                </a:pathLst>
              </a:custGeom>
              <a:solidFill>
                <a:schemeClr val="accent4"/>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75" name="Google Shape;333;p20"/>
              <p:cNvSpPr/>
              <p:nvPr/>
            </p:nvSpPr>
            <p:spPr>
              <a:xfrm>
                <a:off x="116958" y="716795"/>
                <a:ext cx="168437" cy="62260"/>
              </a:xfrm>
              <a:custGeom>
                <a:avLst/>
                <a:gdLst/>
                <a:ahLst/>
                <a:cxnLst>
                  <a:cxn ang="0">
                    <a:pos x="wd2" y="hd2"/>
                  </a:cxn>
                  <a:cxn ang="5400000">
                    <a:pos x="wd2" y="hd2"/>
                  </a:cxn>
                  <a:cxn ang="10800000">
                    <a:pos x="wd2" y="hd2"/>
                  </a:cxn>
                  <a:cxn ang="16200000">
                    <a:pos x="wd2" y="hd2"/>
                  </a:cxn>
                </a:cxnLst>
                <a:rect l="0" t="0" r="r" b="b"/>
                <a:pathLst>
                  <a:path w="20023" h="21600" extrusionOk="0">
                    <a:moveTo>
                      <a:pt x="73" y="0"/>
                    </a:moveTo>
                    <a:cubicBezTo>
                      <a:pt x="73" y="0"/>
                      <a:pt x="-1453" y="13351"/>
                      <a:pt x="9412" y="19843"/>
                    </a:cubicBezTo>
                    <a:cubicBezTo>
                      <a:pt x="11437" y="21094"/>
                      <a:pt x="13076" y="21600"/>
                      <a:pt x="14401" y="21600"/>
                    </a:cubicBezTo>
                    <a:cubicBezTo>
                      <a:pt x="20147" y="21600"/>
                      <a:pt x="20022" y="12051"/>
                      <a:pt x="20022" y="12051"/>
                    </a:cubicBezTo>
                    <a:lnTo>
                      <a:pt x="73" y="0"/>
                    </a:ln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76" name="Google Shape;334;p20"/>
              <p:cNvSpPr/>
              <p:nvPr/>
            </p:nvSpPr>
            <p:spPr>
              <a:xfrm>
                <a:off x="174255" y="331393"/>
                <a:ext cx="109579" cy="2299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77" name="Google Shape;335;p20"/>
              <p:cNvSpPr/>
              <p:nvPr/>
            </p:nvSpPr>
            <p:spPr>
              <a:xfrm>
                <a:off x="156617" y="416385"/>
                <a:ext cx="71631" cy="14446"/>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78" name="Google Shape;336;p20"/>
              <p:cNvSpPr/>
              <p:nvPr/>
            </p:nvSpPr>
            <p:spPr>
              <a:xfrm>
                <a:off x="138979" y="500303"/>
                <a:ext cx="106906" cy="21937"/>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79" name="Google Shape;337;p20"/>
              <p:cNvSpPr/>
              <p:nvPr/>
            </p:nvSpPr>
            <p:spPr>
              <a:xfrm>
                <a:off x="117050" y="605077"/>
                <a:ext cx="59886" cy="1230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80" name="Google Shape;338;p20"/>
              <p:cNvSpPr/>
              <p:nvPr/>
            </p:nvSpPr>
            <p:spPr>
              <a:xfrm flipH="1">
                <a:off x="282235" y="349576"/>
                <a:ext cx="68413" cy="327116"/>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81" name="Google Shape;339;p20"/>
              <p:cNvSpPr/>
              <p:nvPr/>
            </p:nvSpPr>
            <p:spPr>
              <a:xfrm flipH="1">
                <a:off x="255504" y="584220"/>
                <a:ext cx="18719" cy="86068"/>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82" name="Google Shape;340;p20"/>
              <p:cNvSpPr/>
              <p:nvPr/>
            </p:nvSpPr>
            <p:spPr>
              <a:xfrm>
                <a:off x="-1" y="561781"/>
                <a:ext cx="553827" cy="521112"/>
              </a:xfrm>
              <a:custGeom>
                <a:avLst/>
                <a:gdLst/>
                <a:ahLst/>
                <a:cxnLst>
                  <a:cxn ang="0">
                    <a:pos x="wd2" y="hd2"/>
                  </a:cxn>
                  <a:cxn ang="5400000">
                    <a:pos x="wd2" y="hd2"/>
                  </a:cxn>
                  <a:cxn ang="10800000">
                    <a:pos x="wd2" y="hd2"/>
                  </a:cxn>
                  <a:cxn ang="16200000">
                    <a:pos x="wd2" y="hd2"/>
                  </a:cxn>
                </a:cxnLst>
                <a:rect l="0" t="0" r="r" b="b"/>
                <a:pathLst>
                  <a:path w="21393" h="21204" extrusionOk="0">
                    <a:moveTo>
                      <a:pt x="0" y="15204"/>
                    </a:moveTo>
                    <a:cubicBezTo>
                      <a:pt x="1528" y="17880"/>
                      <a:pt x="4047" y="19925"/>
                      <a:pt x="6917" y="20773"/>
                    </a:cubicBezTo>
                    <a:cubicBezTo>
                      <a:pt x="9767" y="21600"/>
                      <a:pt x="12947" y="21230"/>
                      <a:pt x="15528" y="19729"/>
                    </a:cubicBezTo>
                    <a:cubicBezTo>
                      <a:pt x="18853" y="17793"/>
                      <a:pt x="21125" y="14030"/>
                      <a:pt x="21372" y="10050"/>
                    </a:cubicBezTo>
                    <a:cubicBezTo>
                      <a:pt x="21600" y="6265"/>
                      <a:pt x="19989" y="2415"/>
                      <a:pt x="17222"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83" name="Google Shape;341;p20"/>
              <p:cNvSpPr/>
              <p:nvPr/>
            </p:nvSpPr>
            <p:spPr>
              <a:xfrm>
                <a:off x="434030" y="551089"/>
                <a:ext cx="80728" cy="81780"/>
              </a:xfrm>
              <a:custGeom>
                <a:avLst/>
                <a:gdLst/>
                <a:ahLst/>
                <a:cxnLst>
                  <a:cxn ang="0">
                    <a:pos x="wd2" y="hd2"/>
                  </a:cxn>
                  <a:cxn ang="5400000">
                    <a:pos x="wd2" y="hd2"/>
                  </a:cxn>
                  <a:cxn ang="10800000">
                    <a:pos x="wd2" y="hd2"/>
                  </a:cxn>
                  <a:cxn ang="16200000">
                    <a:pos x="wd2" y="hd2"/>
                  </a:cxn>
                </a:cxnLst>
                <a:rect l="0" t="0" r="r" b="b"/>
                <a:pathLst>
                  <a:path w="21600" h="21600" extrusionOk="0">
                    <a:moveTo>
                      <a:pt x="21454" y="0"/>
                    </a:moveTo>
                    <a:lnTo>
                      <a:pt x="0" y="567"/>
                    </a:lnTo>
                    <a:lnTo>
                      <a:pt x="2146" y="21600"/>
                    </a:lnTo>
                    <a:lnTo>
                      <a:pt x="5722" y="21321"/>
                    </a:lnTo>
                    <a:lnTo>
                      <a:pt x="4005" y="3953"/>
                    </a:lnTo>
                    <a:lnTo>
                      <a:pt x="21600" y="3530"/>
                    </a:lnTo>
                    <a:lnTo>
                      <a:pt x="21454" y="0"/>
                    </a:ln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84" name="Google Shape;342;p20"/>
              <p:cNvSpPr/>
              <p:nvPr/>
            </p:nvSpPr>
            <p:spPr>
              <a:xfrm flipH="1">
                <a:off x="323111" y="359740"/>
                <a:ext cx="25138" cy="9141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85" name="Google Shape;343;p20"/>
              <p:cNvSpPr/>
              <p:nvPr/>
            </p:nvSpPr>
            <p:spPr>
              <a:xfrm>
                <a:off x="274468" y="354922"/>
                <a:ext cx="10174" cy="76449"/>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86" name="Google Shape;344;p20"/>
              <p:cNvSpPr/>
              <p:nvPr/>
            </p:nvSpPr>
            <p:spPr>
              <a:xfrm>
                <a:off x="217277" y="390745"/>
                <a:ext cx="22447" cy="4330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87" name="Google Shape;345;p20"/>
              <p:cNvSpPr/>
              <p:nvPr/>
            </p:nvSpPr>
            <p:spPr>
              <a:xfrm flipV="1">
                <a:off x="369608" y="401966"/>
                <a:ext cx="14446" cy="5079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88" name="Google Shape;346;p20"/>
              <p:cNvSpPr/>
              <p:nvPr/>
            </p:nvSpPr>
            <p:spPr>
              <a:xfrm>
                <a:off x="426012" y="-1"/>
                <a:ext cx="35831" cy="34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94" y="14287"/>
                      <a:pt x="14506" y="7313"/>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grpSp>
        <p:grpSp>
          <p:nvGrpSpPr>
            <p:cNvPr id="403" name="Google Shape;347;p20"/>
            <p:cNvGrpSpPr/>
            <p:nvPr/>
          </p:nvGrpSpPr>
          <p:grpSpPr>
            <a:xfrm>
              <a:off x="229116" y="25614"/>
              <a:ext cx="625466" cy="715938"/>
              <a:chOff x="0" y="0"/>
              <a:chExt cx="625465" cy="715937"/>
            </a:xfrm>
          </p:grpSpPr>
          <p:sp>
            <p:nvSpPr>
              <p:cNvPr id="390" name="Google Shape;348;p20"/>
              <p:cNvSpPr/>
              <p:nvPr/>
            </p:nvSpPr>
            <p:spPr>
              <a:xfrm>
                <a:off x="-1" y="99918"/>
                <a:ext cx="251559" cy="276837"/>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82" y="0"/>
                      <a:pt x="0" y="4438"/>
                      <a:pt x="0" y="9814"/>
                    </a:cubicBezTo>
                    <a:lnTo>
                      <a:pt x="0" y="21600"/>
                    </a:lnTo>
                    <a:lnTo>
                      <a:pt x="21600" y="21600"/>
                    </a:lnTo>
                    <a:lnTo>
                      <a:pt x="21600" y="9814"/>
                    </a:lnTo>
                    <a:cubicBezTo>
                      <a:pt x="21600" y="7125"/>
                      <a:pt x="20367" y="4662"/>
                      <a:pt x="18394" y="2913"/>
                    </a:cubicBezTo>
                    <a:cubicBezTo>
                      <a:pt x="16471" y="1120"/>
                      <a:pt x="13759" y="0"/>
                      <a:pt x="10801" y="0"/>
                    </a:cubicBezTo>
                    <a:close/>
                  </a:path>
                </a:pathLst>
              </a:custGeom>
              <a:solidFill>
                <a:srgbClr val="AABED7"/>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91" name="Google Shape;349;p20"/>
              <p:cNvSpPr/>
              <p:nvPr/>
            </p:nvSpPr>
            <p:spPr>
              <a:xfrm>
                <a:off x="-1" y="376754"/>
                <a:ext cx="251559" cy="2860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101"/>
                    </a:lnTo>
                    <a:cubicBezTo>
                      <a:pt x="0" y="17306"/>
                      <a:pt x="4882" y="21600"/>
                      <a:pt x="10801" y="21600"/>
                    </a:cubicBezTo>
                    <a:cubicBezTo>
                      <a:pt x="16718" y="21600"/>
                      <a:pt x="21600" y="17306"/>
                      <a:pt x="21600" y="12101"/>
                    </a:cubicBezTo>
                    <a:lnTo>
                      <a:pt x="21600" y="0"/>
                    </a:ln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92" name="Google Shape;350;p20"/>
              <p:cNvSpPr/>
              <p:nvPr/>
            </p:nvSpPr>
            <p:spPr>
              <a:xfrm>
                <a:off x="39060" y="134969"/>
                <a:ext cx="98205" cy="959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168" y="387"/>
                      <a:pt x="10864" y="2843"/>
                      <a:pt x="6949" y="6723"/>
                    </a:cubicBezTo>
                    <a:cubicBezTo>
                      <a:pt x="3030" y="10732"/>
                      <a:pt x="503" y="16038"/>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93" name="Google Shape;351;p20"/>
              <p:cNvSpPr/>
              <p:nvPr/>
            </p:nvSpPr>
            <p:spPr>
              <a:xfrm>
                <a:off x="23518" y="260169"/>
                <a:ext cx="12706" cy="87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178" y="7247"/>
                      <a:pt x="8089" y="14353"/>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94" name="Google Shape;352;p20"/>
              <p:cNvSpPr/>
              <p:nvPr/>
            </p:nvSpPr>
            <p:spPr>
              <a:xfrm flipH="1">
                <a:off x="221702" y="408914"/>
                <a:ext cx="10" cy="12751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95" name="Google Shape;353;p20"/>
              <p:cNvSpPr/>
              <p:nvPr/>
            </p:nvSpPr>
            <p:spPr>
              <a:xfrm>
                <a:off x="249819" y="667672"/>
                <a:ext cx="55731" cy="482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480" y="10800"/>
                      <a:pt x="9800" y="19536"/>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96" name="Google Shape;354;p20"/>
              <p:cNvSpPr/>
              <p:nvPr/>
            </p:nvSpPr>
            <p:spPr>
              <a:xfrm>
                <a:off x="317031" y="356419"/>
                <a:ext cx="308434" cy="96735"/>
              </a:xfrm>
              <a:custGeom>
                <a:avLst/>
                <a:gdLst/>
                <a:ahLst/>
                <a:cxnLst>
                  <a:cxn ang="0">
                    <a:pos x="wd2" y="hd2"/>
                  </a:cxn>
                  <a:cxn ang="5400000">
                    <a:pos x="wd2" y="hd2"/>
                  </a:cxn>
                  <a:cxn ang="10800000">
                    <a:pos x="wd2" y="hd2"/>
                  </a:cxn>
                  <a:cxn ang="16200000">
                    <a:pos x="wd2" y="hd2"/>
                  </a:cxn>
                </a:cxnLst>
                <a:rect l="0" t="0" r="r" b="b"/>
                <a:pathLst>
                  <a:path w="21600" h="20550" extrusionOk="0">
                    <a:moveTo>
                      <a:pt x="21600" y="20550"/>
                    </a:moveTo>
                    <a:cubicBezTo>
                      <a:pt x="19066" y="12737"/>
                      <a:pt x="15928" y="6638"/>
                      <a:pt x="12469" y="3342"/>
                    </a:cubicBezTo>
                    <a:cubicBezTo>
                      <a:pt x="8447" y="-685"/>
                      <a:pt x="4062" y="-1050"/>
                      <a:pt x="0" y="2122"/>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97" name="Google Shape;355;p20"/>
              <p:cNvSpPr/>
              <p:nvPr/>
            </p:nvSpPr>
            <p:spPr>
              <a:xfrm>
                <a:off x="302103" y="299793"/>
                <a:ext cx="81560" cy="114871"/>
              </a:xfrm>
              <a:custGeom>
                <a:avLst/>
                <a:gdLst/>
                <a:ahLst/>
                <a:cxnLst>
                  <a:cxn ang="0">
                    <a:pos x="wd2" y="hd2"/>
                  </a:cxn>
                  <a:cxn ang="5400000">
                    <a:pos x="wd2" y="hd2"/>
                  </a:cxn>
                  <a:cxn ang="10800000">
                    <a:pos x="wd2" y="hd2"/>
                  </a:cxn>
                  <a:cxn ang="16200000">
                    <a:pos x="wd2" y="hd2"/>
                  </a:cxn>
                </a:cxnLst>
                <a:rect l="0" t="0" r="r" b="b"/>
                <a:pathLst>
                  <a:path w="21600" h="21600" extrusionOk="0">
                    <a:moveTo>
                      <a:pt x="12932" y="0"/>
                    </a:moveTo>
                    <a:lnTo>
                      <a:pt x="0" y="13285"/>
                    </a:lnTo>
                    <a:lnTo>
                      <a:pt x="19623" y="21600"/>
                    </a:lnTo>
                    <a:lnTo>
                      <a:pt x="21600" y="19226"/>
                    </a:lnTo>
                    <a:lnTo>
                      <a:pt x="5475" y="12529"/>
                    </a:lnTo>
                    <a:lnTo>
                      <a:pt x="16125" y="1514"/>
                    </a:lnTo>
                    <a:lnTo>
                      <a:pt x="12932" y="0"/>
                    </a:ln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398" name="Google Shape;356;p20"/>
              <p:cNvSpPr/>
              <p:nvPr/>
            </p:nvSpPr>
            <p:spPr>
              <a:xfrm flipV="1">
                <a:off x="237782" y="0"/>
                <a:ext cx="85584" cy="9820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399" name="Google Shape;357;p20"/>
              <p:cNvSpPr/>
              <p:nvPr/>
            </p:nvSpPr>
            <p:spPr>
              <a:xfrm flipV="1">
                <a:off x="201012" y="2872"/>
                <a:ext cx="43090" cy="7294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00" name="Google Shape;358;p20"/>
              <p:cNvSpPr/>
              <p:nvPr/>
            </p:nvSpPr>
            <p:spPr>
              <a:xfrm>
                <a:off x="151884" y="14360"/>
                <a:ext cx="12706" cy="505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68" y="14483"/>
                      <a:pt x="12932" y="7117"/>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01" name="Google Shape;359;p20"/>
              <p:cNvSpPr/>
              <p:nvPr/>
            </p:nvSpPr>
            <p:spPr>
              <a:xfrm flipV="1">
                <a:off x="272815" y="105096"/>
                <a:ext cx="58583" cy="33887"/>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02" name="Google Shape;360;p20"/>
              <p:cNvSpPr/>
              <p:nvPr/>
            </p:nvSpPr>
            <p:spPr>
              <a:xfrm flipV="1">
                <a:off x="279711" y="172874"/>
                <a:ext cx="45376" cy="5167"/>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grpSp>
        <p:grpSp>
          <p:nvGrpSpPr>
            <p:cNvPr id="417" name="Google Shape;361;p20"/>
            <p:cNvGrpSpPr/>
            <p:nvPr/>
          </p:nvGrpSpPr>
          <p:grpSpPr>
            <a:xfrm>
              <a:off x="-2" y="1669589"/>
              <a:ext cx="629246" cy="624896"/>
              <a:chOff x="0" y="0"/>
              <a:chExt cx="629245" cy="624895"/>
            </a:xfrm>
          </p:grpSpPr>
          <p:sp>
            <p:nvSpPr>
              <p:cNvPr id="404" name="Google Shape;362;p20"/>
              <p:cNvSpPr/>
              <p:nvPr/>
            </p:nvSpPr>
            <p:spPr>
              <a:xfrm>
                <a:off x="56794" y="0"/>
                <a:ext cx="469268" cy="447044"/>
              </a:xfrm>
              <a:custGeom>
                <a:avLst/>
                <a:gdLst/>
                <a:ahLst/>
                <a:cxnLst>
                  <a:cxn ang="0">
                    <a:pos x="wd2" y="hd2"/>
                  </a:cxn>
                  <a:cxn ang="5400000">
                    <a:pos x="wd2" y="hd2"/>
                  </a:cxn>
                  <a:cxn ang="10800000">
                    <a:pos x="wd2" y="hd2"/>
                  </a:cxn>
                  <a:cxn ang="16200000">
                    <a:pos x="wd2" y="hd2"/>
                  </a:cxn>
                </a:cxnLst>
                <a:rect l="0" t="0" r="r" b="b"/>
                <a:pathLst>
                  <a:path w="21600" h="21600" extrusionOk="0">
                    <a:moveTo>
                      <a:pt x="6244" y="0"/>
                    </a:moveTo>
                    <a:cubicBezTo>
                      <a:pt x="2800" y="0"/>
                      <a:pt x="0" y="2915"/>
                      <a:pt x="0" y="6531"/>
                    </a:cubicBezTo>
                    <a:cubicBezTo>
                      <a:pt x="0" y="6531"/>
                      <a:pt x="0" y="6578"/>
                      <a:pt x="0" y="6624"/>
                    </a:cubicBezTo>
                    <a:cubicBezTo>
                      <a:pt x="23" y="7418"/>
                      <a:pt x="156" y="8188"/>
                      <a:pt x="423" y="8887"/>
                    </a:cubicBezTo>
                    <a:cubicBezTo>
                      <a:pt x="1267" y="11850"/>
                      <a:pt x="3267" y="16795"/>
                      <a:pt x="11156" y="21600"/>
                    </a:cubicBezTo>
                    <a:cubicBezTo>
                      <a:pt x="11156" y="21600"/>
                      <a:pt x="20422" y="16725"/>
                      <a:pt x="21489" y="7744"/>
                    </a:cubicBezTo>
                    <a:cubicBezTo>
                      <a:pt x="21555" y="7347"/>
                      <a:pt x="21600" y="6951"/>
                      <a:pt x="21600" y="6531"/>
                    </a:cubicBezTo>
                    <a:cubicBezTo>
                      <a:pt x="21600" y="6461"/>
                      <a:pt x="21600" y="6391"/>
                      <a:pt x="21578" y="6321"/>
                    </a:cubicBezTo>
                    <a:cubicBezTo>
                      <a:pt x="21467" y="2799"/>
                      <a:pt x="18733" y="0"/>
                      <a:pt x="15356" y="0"/>
                    </a:cubicBezTo>
                    <a:cubicBezTo>
                      <a:pt x="13556" y="0"/>
                      <a:pt x="11934" y="793"/>
                      <a:pt x="10800" y="2076"/>
                    </a:cubicBezTo>
                    <a:cubicBezTo>
                      <a:pt x="9666" y="793"/>
                      <a:pt x="8045" y="0"/>
                      <a:pt x="6244" y="0"/>
                    </a:cubicBezTo>
                    <a:close/>
                  </a:path>
                </a:pathLst>
              </a:custGeom>
              <a:solidFill>
                <a:srgbClr val="F3681C"/>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05" name="Google Shape;363;p20"/>
              <p:cNvSpPr/>
              <p:nvPr/>
            </p:nvSpPr>
            <p:spPr>
              <a:xfrm>
                <a:off x="616539" y="128564"/>
                <a:ext cx="12706" cy="127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cubicBezTo>
                      <a:pt x="21600" y="13996"/>
                      <a:pt x="21600" y="6350"/>
                      <a:pt x="21600" y="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06" name="Google Shape;364;p20"/>
              <p:cNvSpPr/>
              <p:nvPr/>
            </p:nvSpPr>
            <p:spPr>
              <a:xfrm>
                <a:off x="616539" y="128564"/>
                <a:ext cx="12706" cy="127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6350"/>
                      <a:pt x="21600" y="13996"/>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07" name="Google Shape;365;p20"/>
              <p:cNvSpPr/>
              <p:nvPr/>
            </p:nvSpPr>
            <p:spPr>
              <a:xfrm>
                <a:off x="80937" y="24620"/>
                <a:ext cx="96083" cy="13227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412" y="1497"/>
                      <a:pt x="9877" y="4492"/>
                      <a:pt x="6078" y="8357"/>
                    </a:cubicBezTo>
                    <a:cubicBezTo>
                      <a:pt x="2171" y="12141"/>
                      <a:pt x="0" y="16872"/>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08" name="Google Shape;366;p20"/>
              <p:cNvSpPr/>
              <p:nvPr/>
            </p:nvSpPr>
            <p:spPr>
              <a:xfrm>
                <a:off x="88179" y="174286"/>
                <a:ext cx="17878" cy="482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71" y="7776"/>
                      <a:pt x="8755" y="15551"/>
                      <a:pt x="2160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09" name="Google Shape;367;p20"/>
              <p:cNvSpPr/>
              <p:nvPr/>
            </p:nvSpPr>
            <p:spPr>
              <a:xfrm>
                <a:off x="470061" y="49715"/>
                <a:ext cx="34839" cy="105263"/>
              </a:xfrm>
              <a:custGeom>
                <a:avLst/>
                <a:gdLst/>
                <a:ahLst/>
                <a:cxnLst>
                  <a:cxn ang="0">
                    <a:pos x="wd2" y="hd2"/>
                  </a:cxn>
                  <a:cxn ang="5400000">
                    <a:pos x="wd2" y="hd2"/>
                  </a:cxn>
                  <a:cxn ang="10800000">
                    <a:pos x="wd2" y="hd2"/>
                  </a:cxn>
                  <a:cxn ang="16200000">
                    <a:pos x="wd2" y="hd2"/>
                  </a:cxn>
                </a:cxnLst>
                <a:rect l="0" t="0" r="r" b="b"/>
                <a:pathLst>
                  <a:path w="18550" h="21600" extrusionOk="0">
                    <a:moveTo>
                      <a:pt x="0" y="0"/>
                    </a:moveTo>
                    <a:cubicBezTo>
                      <a:pt x="14916" y="5352"/>
                      <a:pt x="21600" y="13872"/>
                      <a:pt x="17234"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10" name="Google Shape;368;p20"/>
              <p:cNvSpPr/>
              <p:nvPr/>
            </p:nvSpPr>
            <p:spPr>
              <a:xfrm>
                <a:off x="139355" y="104225"/>
                <a:ext cx="441743" cy="265090"/>
              </a:xfrm>
              <a:custGeom>
                <a:avLst/>
                <a:gdLst/>
                <a:ahLst/>
                <a:cxnLst>
                  <a:cxn ang="0">
                    <a:pos x="wd2" y="hd2"/>
                  </a:cxn>
                  <a:cxn ang="5400000">
                    <a:pos x="wd2" y="hd2"/>
                  </a:cxn>
                  <a:cxn ang="10800000">
                    <a:pos x="wd2" y="hd2"/>
                  </a:cxn>
                  <a:cxn ang="16200000">
                    <a:pos x="wd2" y="hd2"/>
                  </a:cxn>
                </a:cxnLst>
                <a:rect l="0" t="0" r="r" b="b"/>
                <a:pathLst>
                  <a:path w="21600" h="21600" extrusionOk="0">
                    <a:moveTo>
                      <a:pt x="6659" y="0"/>
                    </a:moveTo>
                    <a:cubicBezTo>
                      <a:pt x="6438" y="0"/>
                      <a:pt x="6226" y="265"/>
                      <a:pt x="6138" y="633"/>
                    </a:cubicBezTo>
                    <a:lnTo>
                      <a:pt x="4013" y="11136"/>
                    </a:lnTo>
                    <a:lnTo>
                      <a:pt x="566" y="11136"/>
                    </a:lnTo>
                    <a:cubicBezTo>
                      <a:pt x="259" y="11136"/>
                      <a:pt x="0" y="11530"/>
                      <a:pt x="0" y="12041"/>
                    </a:cubicBezTo>
                    <a:cubicBezTo>
                      <a:pt x="0" y="12592"/>
                      <a:pt x="259" y="12986"/>
                      <a:pt x="566" y="12986"/>
                    </a:cubicBezTo>
                    <a:lnTo>
                      <a:pt x="4414" y="12986"/>
                    </a:lnTo>
                    <a:cubicBezTo>
                      <a:pt x="4651" y="12986"/>
                      <a:pt x="4863" y="12749"/>
                      <a:pt x="4934" y="12356"/>
                    </a:cubicBezTo>
                    <a:lnTo>
                      <a:pt x="6539" y="4528"/>
                    </a:lnTo>
                    <a:lnTo>
                      <a:pt x="8522" y="20853"/>
                    </a:lnTo>
                    <a:cubicBezTo>
                      <a:pt x="8569" y="21247"/>
                      <a:pt x="8758" y="21561"/>
                      <a:pt x="9018" y="21600"/>
                    </a:cubicBezTo>
                    <a:lnTo>
                      <a:pt x="9065" y="21600"/>
                    </a:lnTo>
                    <a:cubicBezTo>
                      <a:pt x="9301" y="21600"/>
                      <a:pt x="9513" y="21364"/>
                      <a:pt x="9585" y="20971"/>
                    </a:cubicBezTo>
                    <a:lnTo>
                      <a:pt x="12252" y="9445"/>
                    </a:lnTo>
                    <a:lnTo>
                      <a:pt x="13149" y="11962"/>
                    </a:lnTo>
                    <a:cubicBezTo>
                      <a:pt x="13243" y="12238"/>
                      <a:pt x="13432" y="12435"/>
                      <a:pt x="13621" y="12435"/>
                    </a:cubicBezTo>
                    <a:lnTo>
                      <a:pt x="21034" y="12435"/>
                    </a:lnTo>
                    <a:cubicBezTo>
                      <a:pt x="21341" y="12435"/>
                      <a:pt x="21600" y="12002"/>
                      <a:pt x="21600" y="11491"/>
                    </a:cubicBezTo>
                    <a:cubicBezTo>
                      <a:pt x="21600" y="10980"/>
                      <a:pt x="21341" y="10546"/>
                      <a:pt x="21034" y="10546"/>
                    </a:cubicBezTo>
                    <a:lnTo>
                      <a:pt x="13952" y="10546"/>
                    </a:lnTo>
                    <a:lnTo>
                      <a:pt x="12653" y="6810"/>
                    </a:lnTo>
                    <a:cubicBezTo>
                      <a:pt x="12545" y="6521"/>
                      <a:pt x="12358" y="6332"/>
                      <a:pt x="12165" y="6332"/>
                    </a:cubicBezTo>
                    <a:cubicBezTo>
                      <a:pt x="12147" y="6332"/>
                      <a:pt x="12128" y="6334"/>
                      <a:pt x="12110" y="6338"/>
                    </a:cubicBezTo>
                    <a:cubicBezTo>
                      <a:pt x="11897" y="6338"/>
                      <a:pt x="11709" y="6573"/>
                      <a:pt x="11638" y="6928"/>
                    </a:cubicBezTo>
                    <a:lnTo>
                      <a:pt x="9230" y="17312"/>
                    </a:lnTo>
                    <a:lnTo>
                      <a:pt x="7224" y="752"/>
                    </a:lnTo>
                    <a:cubicBezTo>
                      <a:pt x="7176" y="318"/>
                      <a:pt x="6964" y="4"/>
                      <a:pt x="6704" y="4"/>
                    </a:cubicBezTo>
                    <a:cubicBezTo>
                      <a:pt x="6689" y="1"/>
                      <a:pt x="6674" y="0"/>
                      <a:pt x="6659"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11" name="Google Shape;369;p20"/>
              <p:cNvSpPr/>
              <p:nvPr/>
            </p:nvSpPr>
            <p:spPr>
              <a:xfrm>
                <a:off x="373506" y="497257"/>
                <a:ext cx="242367" cy="127639"/>
              </a:xfrm>
              <a:custGeom>
                <a:avLst/>
                <a:gdLst/>
                <a:ahLst/>
                <a:cxnLst>
                  <a:cxn ang="0">
                    <a:pos x="wd2" y="hd2"/>
                  </a:cxn>
                  <a:cxn ang="5400000">
                    <a:pos x="wd2" y="hd2"/>
                  </a:cxn>
                  <a:cxn ang="10800000">
                    <a:pos x="wd2" y="hd2"/>
                  </a:cxn>
                  <a:cxn ang="16200000">
                    <a:pos x="wd2" y="hd2"/>
                  </a:cxn>
                </a:cxnLst>
                <a:rect l="0" t="0" r="r" b="b"/>
                <a:pathLst>
                  <a:path w="21600" h="20250" extrusionOk="0">
                    <a:moveTo>
                      <a:pt x="21600" y="20068"/>
                    </a:moveTo>
                    <a:cubicBezTo>
                      <a:pt x="13037" y="21600"/>
                      <a:pt x="4173" y="13327"/>
                      <a:pt x="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12" name="Google Shape;370;p20"/>
              <p:cNvSpPr/>
              <p:nvPr/>
            </p:nvSpPr>
            <p:spPr>
              <a:xfrm>
                <a:off x="354193" y="486631"/>
                <a:ext cx="78708" cy="68575"/>
              </a:xfrm>
              <a:custGeom>
                <a:avLst/>
                <a:gdLst/>
                <a:ahLst/>
                <a:cxnLst>
                  <a:cxn ang="0">
                    <a:pos x="wd2" y="hd2"/>
                  </a:cxn>
                  <a:cxn ang="5400000">
                    <a:pos x="wd2" y="hd2"/>
                  </a:cxn>
                  <a:cxn ang="10800000">
                    <a:pos x="wd2" y="hd2"/>
                  </a:cxn>
                  <a:cxn ang="16200000">
                    <a:pos x="wd2" y="hd2"/>
                  </a:cxn>
                </a:cxnLst>
                <a:rect l="0" t="0" r="r" b="b"/>
                <a:pathLst>
                  <a:path w="21600" h="21600" extrusionOk="0">
                    <a:moveTo>
                      <a:pt x="3710" y="0"/>
                    </a:moveTo>
                    <a:lnTo>
                      <a:pt x="0" y="20990"/>
                    </a:lnTo>
                    <a:lnTo>
                      <a:pt x="3047" y="21600"/>
                    </a:lnTo>
                    <a:lnTo>
                      <a:pt x="6094" y="4413"/>
                    </a:lnTo>
                    <a:lnTo>
                      <a:pt x="20802" y="9126"/>
                    </a:lnTo>
                    <a:lnTo>
                      <a:pt x="21600" y="5779"/>
                    </a:lnTo>
                    <a:lnTo>
                      <a:pt x="3710" y="0"/>
                    </a:ln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13" name="Google Shape;371;p20"/>
              <p:cNvSpPr/>
              <p:nvPr/>
            </p:nvSpPr>
            <p:spPr>
              <a:xfrm>
                <a:off x="27128" y="102351"/>
                <a:ext cx="13269" cy="101864"/>
              </a:xfrm>
              <a:custGeom>
                <a:avLst/>
                <a:gdLst/>
                <a:ahLst/>
                <a:cxnLst>
                  <a:cxn ang="0">
                    <a:pos x="wd2" y="hd2"/>
                  </a:cxn>
                  <a:cxn ang="5400000">
                    <a:pos x="wd2" y="hd2"/>
                  </a:cxn>
                  <a:cxn ang="10800000">
                    <a:pos x="wd2" y="hd2"/>
                  </a:cxn>
                  <a:cxn ang="16200000">
                    <a:pos x="wd2" y="hd2"/>
                  </a:cxn>
                </a:cxnLst>
                <a:rect l="0" t="0" r="r" b="b"/>
                <a:pathLst>
                  <a:path w="17439" h="21600" extrusionOk="0">
                    <a:moveTo>
                      <a:pt x="3464" y="0"/>
                    </a:moveTo>
                    <a:cubicBezTo>
                      <a:pt x="-4161" y="7164"/>
                      <a:pt x="936" y="14742"/>
                      <a:pt x="17439"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14" name="Google Shape;372;p20"/>
              <p:cNvSpPr/>
              <p:nvPr/>
            </p:nvSpPr>
            <p:spPr>
              <a:xfrm>
                <a:off x="-1" y="129861"/>
                <a:ext cx="12707" cy="676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52"/>
                      <a:pt x="7211" y="14657"/>
                      <a:pt x="2160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15" name="Google Shape;373;p20"/>
              <p:cNvSpPr/>
              <p:nvPr/>
            </p:nvSpPr>
            <p:spPr>
              <a:xfrm>
                <a:off x="453654" y="292551"/>
                <a:ext cx="52633" cy="796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043" y="8117"/>
                      <a:pt x="9512" y="15580"/>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16" name="Google Shape;374;p20"/>
              <p:cNvSpPr/>
              <p:nvPr/>
            </p:nvSpPr>
            <p:spPr>
              <a:xfrm>
                <a:off x="582574" y="333093"/>
                <a:ext cx="26549" cy="453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283" y="8044"/>
                      <a:pt x="9824" y="15393"/>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grpSp>
      </p:grpSp>
      <p:sp>
        <p:nvSpPr>
          <p:cNvPr id="419" name="ALL medicines can potentially cause an ADR…"/>
          <p:cNvSpPr txBox="1"/>
          <p:nvPr/>
        </p:nvSpPr>
        <p:spPr>
          <a:xfrm>
            <a:off x="2950616" y="2135370"/>
            <a:ext cx="9004550" cy="2104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69900" indent="-457200">
              <a:lnSpc>
                <a:spcPts val="4000"/>
              </a:lnSpc>
              <a:buClr>
                <a:srgbClr val="F3681C"/>
              </a:buClr>
              <a:buSzPct val="100000"/>
              <a:buFont typeface="Tw Cen MT"/>
              <a:buChar char="๏"/>
              <a:defRPr sz="2800" b="1">
                <a:solidFill>
                  <a:srgbClr val="344160"/>
                </a:solidFill>
                <a:latin typeface="Tw Cen MT"/>
                <a:ea typeface="Tw Cen MT"/>
                <a:cs typeface="Tw Cen MT"/>
                <a:sym typeface="Tw Cen MT"/>
              </a:defRPr>
            </a:pPr>
            <a:r>
              <a:t>ALL</a:t>
            </a:r>
            <a:r>
              <a:rPr b="0"/>
              <a:t> medicines can potentially cause an ADR</a:t>
            </a:r>
          </a:p>
          <a:p>
            <a:pPr marL="469900" indent="-457200">
              <a:lnSpc>
                <a:spcPts val="4000"/>
              </a:lnSpc>
              <a:buClr>
                <a:srgbClr val="F3681C"/>
              </a:buClr>
              <a:buSzPct val="100000"/>
              <a:buFont typeface="Tw Cen MT"/>
              <a:buChar char="๏"/>
              <a:defRPr sz="2800">
                <a:solidFill>
                  <a:srgbClr val="344160"/>
                </a:solidFill>
                <a:latin typeface="Tw Cen MT"/>
                <a:ea typeface="Tw Cen MT"/>
                <a:cs typeface="Tw Cen MT"/>
                <a:sym typeface="Tw Cen MT"/>
              </a:defRPr>
            </a:pPr>
            <a:r>
              <a:t>Important to </a:t>
            </a:r>
            <a:r>
              <a:rPr b="1"/>
              <a:t>monitor the safety profile of medicines </a:t>
            </a:r>
            <a:r>
              <a:t>to prevent harm</a:t>
            </a:r>
          </a:p>
          <a:p>
            <a:pPr marL="469900" indent="-457200">
              <a:lnSpc>
                <a:spcPts val="4000"/>
              </a:lnSpc>
              <a:buClr>
                <a:srgbClr val="F3681C"/>
              </a:buClr>
              <a:buSzPct val="100000"/>
              <a:buFont typeface="Tw Cen MT"/>
              <a:buChar char="๏"/>
              <a:defRPr sz="2800">
                <a:solidFill>
                  <a:srgbClr val="344160"/>
                </a:solidFill>
                <a:latin typeface="Tw Cen MT"/>
                <a:ea typeface="Tw Cen MT"/>
                <a:cs typeface="Tw Cen MT"/>
                <a:sym typeface="Tw Cen MT"/>
              </a:defRPr>
            </a:pPr>
            <a:r>
              <a:t>The reporting of suspected ADRs is one such mechanism </a:t>
            </a:r>
          </a:p>
        </p:txBody>
      </p:sp>
      <p:sp>
        <p:nvSpPr>
          <p:cNvPr id="420" name="Slide Number Placeholder 1"/>
          <p:cNvSpPr txBox="1">
            <a:spLocks noGrp="1"/>
          </p:cNvSpPr>
          <p:nvPr>
            <p:ph type="sldNum" sz="quarter" idx="4294967295"/>
          </p:nvPr>
        </p:nvSpPr>
        <p:spPr>
          <a:xfrm>
            <a:off x="11775875" y="6411955"/>
            <a:ext cx="211987"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8</a:t>
            </a:fld>
            <a:endParaRPr/>
          </a:p>
        </p:txBody>
      </p:sp>
      <p:sp>
        <p:nvSpPr>
          <p:cNvPr id="421" name="ADR Reporting for CHWs"/>
          <p:cNvSpPr txBox="1"/>
          <p:nvPr/>
        </p:nvSpPr>
        <p:spPr>
          <a:xfrm>
            <a:off x="10043235" y="6431005"/>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Google Shape;279;p20"/>
          <p:cNvSpPr txBox="1">
            <a:spLocks noGrp="1"/>
          </p:cNvSpPr>
          <p:nvPr>
            <p:ph type="title"/>
          </p:nvPr>
        </p:nvSpPr>
        <p:spPr>
          <a:xfrm>
            <a:off x="246127" y="5021"/>
            <a:ext cx="11571384" cy="1596190"/>
          </a:xfrm>
          <a:prstGeom prst="rect">
            <a:avLst/>
          </a:prstGeom>
        </p:spPr>
        <p:txBody>
          <a:bodyPr lIns="121899" tIns="121899" rIns="121899" bIns="121899"/>
          <a:lstStyle/>
          <a:p>
            <a:pPr algn="l">
              <a:defRPr sz="3200">
                <a:solidFill>
                  <a:srgbClr val="F3681C"/>
                </a:solidFill>
              </a:defRPr>
            </a:pPr>
            <a:r>
              <a:t>  Why is it important to report SUSPECTED Adverse Drug </a:t>
            </a:r>
            <a:br/>
            <a:r>
              <a:t>  Reactions?</a:t>
            </a:r>
          </a:p>
        </p:txBody>
      </p:sp>
      <p:grpSp>
        <p:nvGrpSpPr>
          <p:cNvPr id="519" name="Group"/>
          <p:cNvGrpSpPr/>
          <p:nvPr/>
        </p:nvGrpSpPr>
        <p:grpSpPr>
          <a:xfrm>
            <a:off x="151776" y="2135850"/>
            <a:ext cx="2248665" cy="2873802"/>
            <a:chOff x="-1" y="-2"/>
            <a:chExt cx="2248664" cy="2873800"/>
          </a:xfrm>
        </p:grpSpPr>
        <p:grpSp>
          <p:nvGrpSpPr>
            <p:cNvPr id="459" name="Google Shape;280;p20"/>
            <p:cNvGrpSpPr/>
            <p:nvPr/>
          </p:nvGrpSpPr>
          <p:grpSpPr>
            <a:xfrm>
              <a:off x="825234" y="609817"/>
              <a:ext cx="849361" cy="1802458"/>
              <a:chOff x="-1" y="-1"/>
              <a:chExt cx="849359" cy="1802457"/>
            </a:xfrm>
          </p:grpSpPr>
          <p:sp>
            <p:nvSpPr>
              <p:cNvPr id="424" name="Google Shape;281;p20"/>
              <p:cNvSpPr/>
              <p:nvPr/>
            </p:nvSpPr>
            <p:spPr>
              <a:xfrm flipV="1">
                <a:off x="97989" y="64871"/>
                <a:ext cx="9" cy="12632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25" name="Google Shape;282;p20"/>
              <p:cNvSpPr/>
              <p:nvPr/>
            </p:nvSpPr>
            <p:spPr>
              <a:xfrm>
                <a:off x="704277" y="14351"/>
                <a:ext cx="8" cy="103781"/>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26" name="Google Shape;283;p20"/>
              <p:cNvSpPr/>
              <p:nvPr/>
            </p:nvSpPr>
            <p:spPr>
              <a:xfrm>
                <a:off x="735690" y="80235"/>
                <a:ext cx="9" cy="110957"/>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27" name="Google Shape;284;p20"/>
              <p:cNvSpPr/>
              <p:nvPr/>
            </p:nvSpPr>
            <p:spPr>
              <a:xfrm>
                <a:off x="702232" y="140658"/>
                <a:ext cx="9" cy="4848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28" name="Google Shape;285;p20"/>
              <p:cNvSpPr/>
              <p:nvPr/>
            </p:nvSpPr>
            <p:spPr>
              <a:xfrm>
                <a:off x="738420" y="30737"/>
                <a:ext cx="9" cy="2560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grpSp>
            <p:nvGrpSpPr>
              <p:cNvPr id="453" name="Google Shape;286;p20"/>
              <p:cNvGrpSpPr/>
              <p:nvPr/>
            </p:nvGrpSpPr>
            <p:grpSpPr>
              <a:xfrm>
                <a:off x="-2" y="-2"/>
                <a:ext cx="849360" cy="1802458"/>
                <a:chOff x="0" y="-1"/>
                <a:chExt cx="849359" cy="1802457"/>
              </a:xfrm>
            </p:grpSpPr>
            <p:sp>
              <p:nvSpPr>
                <p:cNvPr id="429" name="Google Shape;287;p20"/>
                <p:cNvSpPr/>
                <p:nvPr/>
              </p:nvSpPr>
              <p:spPr>
                <a:xfrm>
                  <a:off x="-1" y="315093"/>
                  <a:ext cx="849360" cy="1487364"/>
                </a:xfrm>
                <a:custGeom>
                  <a:avLst/>
                  <a:gdLst/>
                  <a:ahLst/>
                  <a:cxnLst>
                    <a:cxn ang="0">
                      <a:pos x="wd2" y="hd2"/>
                    </a:cxn>
                    <a:cxn ang="5400000">
                      <a:pos x="wd2" y="hd2"/>
                    </a:cxn>
                    <a:cxn ang="10800000">
                      <a:pos x="wd2" y="hd2"/>
                    </a:cxn>
                    <a:cxn ang="16200000">
                      <a:pos x="wd2" y="hd2"/>
                    </a:cxn>
                  </a:cxnLst>
                  <a:rect l="0" t="0" r="r" b="b"/>
                  <a:pathLst>
                    <a:path w="21600" h="21600" extrusionOk="0">
                      <a:moveTo>
                        <a:pt x="3338" y="0"/>
                      </a:moveTo>
                      <a:cubicBezTo>
                        <a:pt x="3209" y="0"/>
                        <a:pt x="0" y="19"/>
                        <a:pt x="0" y="1909"/>
                      </a:cubicBezTo>
                      <a:lnTo>
                        <a:pt x="0" y="19215"/>
                      </a:lnTo>
                      <a:cubicBezTo>
                        <a:pt x="0" y="19215"/>
                        <a:pt x="226" y="20232"/>
                        <a:pt x="2318" y="20752"/>
                      </a:cubicBezTo>
                      <a:cubicBezTo>
                        <a:pt x="4402" y="21273"/>
                        <a:pt x="6095" y="21600"/>
                        <a:pt x="10800" y="21600"/>
                      </a:cubicBezTo>
                      <a:cubicBezTo>
                        <a:pt x="15505" y="21600"/>
                        <a:pt x="17190" y="21273"/>
                        <a:pt x="19282" y="20752"/>
                      </a:cubicBezTo>
                      <a:cubicBezTo>
                        <a:pt x="21374" y="20232"/>
                        <a:pt x="21600" y="19215"/>
                        <a:pt x="21600" y="19215"/>
                      </a:cubicBezTo>
                      <a:lnTo>
                        <a:pt x="21600" y="1909"/>
                      </a:lnTo>
                      <a:cubicBezTo>
                        <a:pt x="21600" y="19"/>
                        <a:pt x="18391" y="0"/>
                        <a:pt x="18261" y="0"/>
                      </a:cubicBezTo>
                      <a:cubicBezTo>
                        <a:pt x="18259" y="0"/>
                        <a:pt x="18257" y="0"/>
                        <a:pt x="18257" y="0"/>
                      </a:cubicBezTo>
                      <a:lnTo>
                        <a:pt x="3342" y="0"/>
                      </a:lnTo>
                      <a:cubicBezTo>
                        <a:pt x="3342" y="0"/>
                        <a:pt x="3341" y="0"/>
                        <a:pt x="3338" y="0"/>
                      </a:cubicBez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30" name="Google Shape;288;p20"/>
                <p:cNvSpPr/>
                <p:nvPr/>
              </p:nvSpPr>
              <p:spPr>
                <a:xfrm>
                  <a:off x="131429" y="242046"/>
                  <a:ext cx="586493" cy="73054"/>
                </a:xfrm>
                <a:prstGeom prst="rect">
                  <a:avLst/>
                </a:pr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31" name="Google Shape;289;p20"/>
                <p:cNvSpPr/>
                <p:nvPr/>
              </p:nvSpPr>
              <p:spPr>
                <a:xfrm>
                  <a:off x="34831" y="348214"/>
                  <a:ext cx="779491" cy="310006"/>
                </a:xfrm>
                <a:custGeom>
                  <a:avLst/>
                  <a:gdLst/>
                  <a:ahLst/>
                  <a:cxnLst>
                    <a:cxn ang="0">
                      <a:pos x="wd2" y="hd2"/>
                    </a:cxn>
                    <a:cxn ang="5400000">
                      <a:pos x="wd2" y="hd2"/>
                    </a:cxn>
                    <a:cxn ang="10800000">
                      <a:pos x="wd2" y="hd2"/>
                    </a:cxn>
                    <a:cxn ang="16200000">
                      <a:pos x="wd2" y="hd2"/>
                    </a:cxn>
                  </a:cxnLst>
                  <a:rect l="0" t="0" r="r" b="b"/>
                  <a:pathLst>
                    <a:path w="21244" h="21600" extrusionOk="0">
                      <a:moveTo>
                        <a:pt x="2715" y="0"/>
                      </a:moveTo>
                      <a:cubicBezTo>
                        <a:pt x="-178" y="0"/>
                        <a:pt x="-29" y="6208"/>
                        <a:pt x="17" y="7231"/>
                      </a:cubicBezTo>
                      <a:cubicBezTo>
                        <a:pt x="27" y="7350"/>
                        <a:pt x="27" y="7444"/>
                        <a:pt x="27" y="7563"/>
                      </a:cubicBezTo>
                      <a:lnTo>
                        <a:pt x="27" y="16793"/>
                      </a:lnTo>
                      <a:cubicBezTo>
                        <a:pt x="27" y="18458"/>
                        <a:pt x="538" y="19813"/>
                        <a:pt x="1180" y="19861"/>
                      </a:cubicBezTo>
                      <a:lnTo>
                        <a:pt x="19971" y="21598"/>
                      </a:lnTo>
                      <a:cubicBezTo>
                        <a:pt x="19987" y="21599"/>
                        <a:pt x="20004" y="21600"/>
                        <a:pt x="20020" y="21600"/>
                      </a:cubicBezTo>
                      <a:cubicBezTo>
                        <a:pt x="20677" y="21600"/>
                        <a:pt x="21217" y="20223"/>
                        <a:pt x="21217" y="18529"/>
                      </a:cubicBezTo>
                      <a:lnTo>
                        <a:pt x="21217" y="7563"/>
                      </a:lnTo>
                      <a:cubicBezTo>
                        <a:pt x="21217" y="7444"/>
                        <a:pt x="21217" y="7350"/>
                        <a:pt x="21226" y="7231"/>
                      </a:cubicBezTo>
                      <a:cubicBezTo>
                        <a:pt x="21273" y="6208"/>
                        <a:pt x="21422" y="0"/>
                        <a:pt x="18529" y="0"/>
                      </a:cubicBezTo>
                      <a:close/>
                    </a:path>
                  </a:pathLst>
                </a:custGeom>
                <a:solidFill>
                  <a:srgbClr val="00AEBF"/>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32" name="Google Shape;290;p20"/>
                <p:cNvSpPr/>
                <p:nvPr/>
              </p:nvSpPr>
              <p:spPr>
                <a:xfrm>
                  <a:off x="35852" y="675237"/>
                  <a:ext cx="777657" cy="359509"/>
                </a:xfrm>
                <a:custGeom>
                  <a:avLst/>
                  <a:gdLst/>
                  <a:ahLst/>
                  <a:cxnLst>
                    <a:cxn ang="0">
                      <a:pos x="wd2" y="hd2"/>
                    </a:cxn>
                    <a:cxn ang="5400000">
                      <a:pos x="wd2" y="hd2"/>
                    </a:cxn>
                    <a:cxn ang="10800000">
                      <a:pos x="wd2" y="hd2"/>
                    </a:cxn>
                    <a:cxn ang="16200000">
                      <a:pos x="wd2" y="hd2"/>
                    </a:cxn>
                  </a:cxnLst>
                  <a:rect l="0" t="0" r="r" b="b"/>
                  <a:pathLst>
                    <a:path w="21600" h="21600" extrusionOk="0">
                      <a:moveTo>
                        <a:pt x="20383" y="0"/>
                      </a:moveTo>
                      <a:cubicBezTo>
                        <a:pt x="20371" y="0"/>
                        <a:pt x="20360" y="1"/>
                        <a:pt x="20348" y="1"/>
                      </a:cubicBezTo>
                      <a:lnTo>
                        <a:pt x="1194" y="965"/>
                      </a:lnTo>
                      <a:cubicBezTo>
                        <a:pt x="531" y="986"/>
                        <a:pt x="0" y="2176"/>
                        <a:pt x="0" y="3611"/>
                      </a:cubicBezTo>
                      <a:lnTo>
                        <a:pt x="0" y="18953"/>
                      </a:lnTo>
                      <a:cubicBezTo>
                        <a:pt x="0" y="20425"/>
                        <a:pt x="550" y="21600"/>
                        <a:pt x="1226" y="21600"/>
                      </a:cubicBezTo>
                      <a:cubicBezTo>
                        <a:pt x="1238" y="21600"/>
                        <a:pt x="1249" y="21599"/>
                        <a:pt x="1261" y="21599"/>
                      </a:cubicBezTo>
                      <a:lnTo>
                        <a:pt x="20415" y="20265"/>
                      </a:lnTo>
                      <a:cubicBezTo>
                        <a:pt x="21078" y="20204"/>
                        <a:pt x="21600" y="19035"/>
                        <a:pt x="21600" y="17619"/>
                      </a:cubicBezTo>
                      <a:lnTo>
                        <a:pt x="21600" y="2647"/>
                      </a:lnTo>
                      <a:cubicBezTo>
                        <a:pt x="21600" y="1175"/>
                        <a:pt x="21050" y="0"/>
                        <a:pt x="20383" y="0"/>
                      </a:cubicBezTo>
                      <a:close/>
                    </a:path>
                  </a:pathLst>
                </a:custGeom>
                <a:solidFill>
                  <a:srgbClr val="F3681C"/>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33" name="Google Shape;291;p20"/>
                <p:cNvSpPr/>
                <p:nvPr/>
              </p:nvSpPr>
              <p:spPr>
                <a:xfrm>
                  <a:off x="35852" y="1054865"/>
                  <a:ext cx="777657" cy="373132"/>
                </a:xfrm>
                <a:custGeom>
                  <a:avLst/>
                  <a:gdLst/>
                  <a:ahLst/>
                  <a:cxnLst>
                    <a:cxn ang="0">
                      <a:pos x="wd2" y="hd2"/>
                    </a:cxn>
                    <a:cxn ang="5400000">
                      <a:pos x="wd2" y="hd2"/>
                    </a:cxn>
                    <a:cxn ang="10800000">
                      <a:pos x="wd2" y="hd2"/>
                    </a:cxn>
                    <a:cxn ang="16200000">
                      <a:pos x="wd2" y="hd2"/>
                    </a:cxn>
                  </a:cxnLst>
                  <a:rect l="0" t="0" r="r" b="b"/>
                  <a:pathLst>
                    <a:path w="21600" h="21600" extrusionOk="0">
                      <a:moveTo>
                        <a:pt x="20366" y="0"/>
                      </a:moveTo>
                      <a:cubicBezTo>
                        <a:pt x="20360" y="0"/>
                        <a:pt x="20354" y="0"/>
                        <a:pt x="20348" y="0"/>
                      </a:cubicBezTo>
                      <a:lnTo>
                        <a:pt x="1194" y="929"/>
                      </a:lnTo>
                      <a:cubicBezTo>
                        <a:pt x="531" y="949"/>
                        <a:pt x="0" y="2075"/>
                        <a:pt x="0" y="3459"/>
                      </a:cubicBezTo>
                      <a:lnTo>
                        <a:pt x="0" y="18675"/>
                      </a:lnTo>
                      <a:cubicBezTo>
                        <a:pt x="0" y="20058"/>
                        <a:pt x="540" y="21205"/>
                        <a:pt x="1214" y="21224"/>
                      </a:cubicBezTo>
                      <a:lnTo>
                        <a:pt x="20367" y="21600"/>
                      </a:lnTo>
                      <a:cubicBezTo>
                        <a:pt x="20373" y="21600"/>
                        <a:pt x="20379" y="21600"/>
                        <a:pt x="20385" y="21600"/>
                      </a:cubicBezTo>
                      <a:cubicBezTo>
                        <a:pt x="21059" y="21600"/>
                        <a:pt x="21600" y="20462"/>
                        <a:pt x="21600" y="19051"/>
                      </a:cubicBezTo>
                      <a:lnTo>
                        <a:pt x="21600" y="2549"/>
                      </a:lnTo>
                      <a:cubicBezTo>
                        <a:pt x="21600" y="1139"/>
                        <a:pt x="21050" y="0"/>
                        <a:pt x="20366" y="0"/>
                      </a:cubicBezTo>
                      <a:close/>
                    </a:path>
                  </a:pathLst>
                </a:custGeom>
                <a:solidFill>
                  <a:srgbClr val="34416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34" name="Google Shape;292;p20"/>
                <p:cNvSpPr/>
                <p:nvPr/>
              </p:nvSpPr>
              <p:spPr>
                <a:xfrm>
                  <a:off x="35852" y="1444376"/>
                  <a:ext cx="777657" cy="316149"/>
                </a:xfrm>
                <a:custGeom>
                  <a:avLst/>
                  <a:gdLst/>
                  <a:ahLst/>
                  <a:cxnLst>
                    <a:cxn ang="0">
                      <a:pos x="wd2" y="hd2"/>
                    </a:cxn>
                    <a:cxn ang="5400000">
                      <a:pos x="wd2" y="hd2"/>
                    </a:cxn>
                    <a:cxn ang="10800000">
                      <a:pos x="wd2" y="hd2"/>
                    </a:cxn>
                    <a:cxn ang="16200000">
                      <a:pos x="wd2" y="hd2"/>
                    </a:cxn>
                  </a:cxnLst>
                  <a:rect l="0" t="0" r="r" b="b"/>
                  <a:pathLst>
                    <a:path w="21600" h="21600" extrusionOk="0">
                      <a:moveTo>
                        <a:pt x="20375" y="0"/>
                      </a:moveTo>
                      <a:cubicBezTo>
                        <a:pt x="20369" y="0"/>
                        <a:pt x="20364" y="1"/>
                        <a:pt x="20358" y="1"/>
                      </a:cubicBezTo>
                      <a:lnTo>
                        <a:pt x="1194" y="934"/>
                      </a:lnTo>
                      <a:cubicBezTo>
                        <a:pt x="531" y="980"/>
                        <a:pt x="0" y="2310"/>
                        <a:pt x="0" y="3943"/>
                      </a:cubicBezTo>
                      <a:lnTo>
                        <a:pt x="0" y="8164"/>
                      </a:lnTo>
                      <a:cubicBezTo>
                        <a:pt x="0" y="10916"/>
                        <a:pt x="550" y="13552"/>
                        <a:pt x="1489" y="15068"/>
                      </a:cubicBezTo>
                      <a:cubicBezTo>
                        <a:pt x="5359" y="21378"/>
                        <a:pt x="10081" y="21600"/>
                        <a:pt x="10726" y="21600"/>
                      </a:cubicBezTo>
                      <a:cubicBezTo>
                        <a:pt x="10775" y="21600"/>
                        <a:pt x="10800" y="21598"/>
                        <a:pt x="10800" y="21598"/>
                      </a:cubicBezTo>
                      <a:cubicBezTo>
                        <a:pt x="10800" y="21598"/>
                        <a:pt x="10829" y="21600"/>
                        <a:pt x="10886" y="21600"/>
                      </a:cubicBezTo>
                      <a:cubicBezTo>
                        <a:pt x="11576" y="21600"/>
                        <a:pt x="16265" y="21361"/>
                        <a:pt x="20111" y="15068"/>
                      </a:cubicBezTo>
                      <a:cubicBezTo>
                        <a:pt x="21050" y="13552"/>
                        <a:pt x="21600" y="10916"/>
                        <a:pt x="21600" y="8164"/>
                      </a:cubicBezTo>
                      <a:lnTo>
                        <a:pt x="21600" y="3010"/>
                      </a:lnTo>
                      <a:cubicBezTo>
                        <a:pt x="21600" y="1344"/>
                        <a:pt x="21050" y="0"/>
                        <a:pt x="20375" y="0"/>
                      </a:cubicBezTo>
                      <a:close/>
                    </a:path>
                  </a:pathLst>
                </a:custGeom>
                <a:solidFill>
                  <a:srgbClr val="00AEBF"/>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35" name="Google Shape;293;p20"/>
                <p:cNvSpPr/>
                <p:nvPr/>
              </p:nvSpPr>
              <p:spPr>
                <a:xfrm>
                  <a:off x="75710" y="-2"/>
                  <a:ext cx="697342" cy="191185"/>
                </a:xfrm>
                <a:custGeom>
                  <a:avLst/>
                  <a:gdLst/>
                  <a:ahLst/>
                  <a:cxnLst>
                    <a:cxn ang="0">
                      <a:pos x="wd2" y="hd2"/>
                    </a:cxn>
                    <a:cxn ang="5400000">
                      <a:pos x="wd2" y="hd2"/>
                    </a:cxn>
                    <a:cxn ang="10800000">
                      <a:pos x="wd2" y="hd2"/>
                    </a:cxn>
                    <a:cxn ang="16200000">
                      <a:pos x="wd2" y="hd2"/>
                    </a:cxn>
                  </a:cxnLst>
                  <a:rect l="0" t="0" r="r" b="b"/>
                  <a:pathLst>
                    <a:path w="20863" h="21600" extrusionOk="0">
                      <a:moveTo>
                        <a:pt x="2327" y="0"/>
                      </a:moveTo>
                      <a:cubicBezTo>
                        <a:pt x="-369" y="0"/>
                        <a:pt x="19" y="7444"/>
                        <a:pt x="19" y="7444"/>
                      </a:cubicBezTo>
                      <a:lnTo>
                        <a:pt x="19" y="21600"/>
                      </a:lnTo>
                      <a:lnTo>
                        <a:pt x="20843" y="21600"/>
                      </a:lnTo>
                      <a:lnTo>
                        <a:pt x="20843" y="7444"/>
                      </a:lnTo>
                      <a:cubicBezTo>
                        <a:pt x="20843" y="7444"/>
                        <a:pt x="21231" y="0"/>
                        <a:pt x="18545" y="0"/>
                      </a:cubicBezTo>
                      <a:close/>
                    </a:path>
                  </a:pathLst>
                </a:custGeom>
                <a:solidFill>
                  <a:srgbClr val="000000">
                    <a:alpha val="8039"/>
                  </a:srgbClr>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36" name="Google Shape;294;p20"/>
                <p:cNvSpPr/>
                <p:nvPr/>
              </p:nvSpPr>
              <p:spPr>
                <a:xfrm>
                  <a:off x="107193" y="191180"/>
                  <a:ext cx="634968" cy="50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4" y="21600"/>
                      </a:lnTo>
                      <a:lnTo>
                        <a:pt x="21414" y="21600"/>
                      </a:lnTo>
                      <a:lnTo>
                        <a:pt x="21600" y="0"/>
                      </a:ln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37" name="Google Shape;295;p20"/>
                <p:cNvSpPr/>
                <p:nvPr/>
              </p:nvSpPr>
              <p:spPr>
                <a:xfrm>
                  <a:off x="107193" y="5807"/>
                  <a:ext cx="628140" cy="39152"/>
                </a:xfrm>
                <a:custGeom>
                  <a:avLst/>
                  <a:gdLst/>
                  <a:ahLst/>
                  <a:cxnLst>
                    <a:cxn ang="0">
                      <a:pos x="wd2" y="hd2"/>
                    </a:cxn>
                    <a:cxn ang="5400000">
                      <a:pos x="wd2" y="hd2"/>
                    </a:cxn>
                    <a:cxn ang="10800000">
                      <a:pos x="wd2" y="hd2"/>
                    </a:cxn>
                    <a:cxn ang="16200000">
                      <a:pos x="wd2" y="hd2"/>
                    </a:cxn>
                  </a:cxnLst>
                  <a:rect l="0" t="0" r="r" b="b"/>
                  <a:pathLst>
                    <a:path w="21600" h="16293" extrusionOk="0">
                      <a:moveTo>
                        <a:pt x="0" y="1136"/>
                      </a:moveTo>
                      <a:cubicBezTo>
                        <a:pt x="7114" y="21600"/>
                        <a:pt x="14498" y="21460"/>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38" name="Google Shape;296;p20"/>
                <p:cNvSpPr/>
                <p:nvPr/>
              </p:nvSpPr>
              <p:spPr>
                <a:xfrm>
                  <a:off x="144202" y="253648"/>
                  <a:ext cx="12706" cy="481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02"/>
                        <a:pt x="10977" y="14398"/>
                        <a:pt x="2160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39" name="Google Shape;297;p20"/>
                <p:cNvSpPr/>
                <p:nvPr/>
              </p:nvSpPr>
              <p:spPr>
                <a:xfrm>
                  <a:off x="161953" y="256726"/>
                  <a:ext cx="12706" cy="334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89" y="7275"/>
                        <a:pt x="10800" y="14325"/>
                        <a:pt x="2160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40" name="Google Shape;298;p20"/>
                <p:cNvSpPr/>
                <p:nvPr/>
              </p:nvSpPr>
              <p:spPr>
                <a:xfrm flipH="1">
                  <a:off x="131429" y="13996"/>
                  <a:ext cx="9" cy="148502"/>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41" name="Google Shape;299;p20"/>
                <p:cNvSpPr/>
                <p:nvPr/>
              </p:nvSpPr>
              <p:spPr>
                <a:xfrm flipV="1">
                  <a:off x="185374" y="64865"/>
                  <a:ext cx="9" cy="12632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42" name="Google Shape;300;p20"/>
                <p:cNvSpPr/>
                <p:nvPr/>
              </p:nvSpPr>
              <p:spPr>
                <a:xfrm>
                  <a:off x="162158" y="59069"/>
                  <a:ext cx="9" cy="68955"/>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43" name="Google Shape;301;p20"/>
                <p:cNvSpPr/>
                <p:nvPr/>
              </p:nvSpPr>
              <p:spPr>
                <a:xfrm flipH="1">
                  <a:off x="243070" y="33799"/>
                  <a:ext cx="9" cy="113001"/>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44" name="Google Shape;302;p20"/>
                <p:cNvSpPr/>
                <p:nvPr/>
              </p:nvSpPr>
              <p:spPr>
                <a:xfrm flipH="1">
                  <a:off x="217462" y="99692"/>
                  <a:ext cx="695" cy="64866"/>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45" name="Google Shape;303;p20"/>
                <p:cNvSpPr/>
                <p:nvPr/>
              </p:nvSpPr>
              <p:spPr>
                <a:xfrm>
                  <a:off x="294960" y="83643"/>
                  <a:ext cx="9" cy="10617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46" name="Google Shape;304;p20"/>
                <p:cNvSpPr/>
                <p:nvPr/>
              </p:nvSpPr>
              <p:spPr>
                <a:xfrm>
                  <a:off x="375187" y="44390"/>
                  <a:ext cx="9" cy="80567"/>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47" name="Google Shape;305;p20"/>
                <p:cNvSpPr/>
                <p:nvPr/>
              </p:nvSpPr>
              <p:spPr>
                <a:xfrm>
                  <a:off x="420248" y="87742"/>
                  <a:ext cx="9" cy="101388"/>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48" name="Google Shape;306;p20"/>
                <p:cNvSpPr/>
                <p:nvPr/>
              </p:nvSpPr>
              <p:spPr>
                <a:xfrm>
                  <a:off x="670484" y="47804"/>
                  <a:ext cx="8" cy="112991"/>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49" name="Google Shape;307;p20"/>
                <p:cNvSpPr/>
                <p:nvPr/>
              </p:nvSpPr>
              <p:spPr>
                <a:xfrm>
                  <a:off x="604938" y="33114"/>
                  <a:ext cx="8" cy="9969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50" name="Google Shape;308;p20"/>
                <p:cNvSpPr/>
                <p:nvPr/>
              </p:nvSpPr>
              <p:spPr>
                <a:xfrm>
                  <a:off x="567043" y="58384"/>
                  <a:ext cx="8" cy="13109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51" name="Google Shape;309;p20"/>
                <p:cNvSpPr/>
                <p:nvPr/>
              </p:nvSpPr>
              <p:spPr>
                <a:xfrm>
                  <a:off x="513793" y="40628"/>
                  <a:ext cx="9" cy="149871"/>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52" name="Google Shape;310;p20"/>
                <p:cNvSpPr/>
                <p:nvPr/>
              </p:nvSpPr>
              <p:spPr>
                <a:xfrm>
                  <a:off x="458143" y="44390"/>
                  <a:ext cx="8" cy="133475"/>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grpSp>
          <p:sp>
            <p:nvSpPr>
              <p:cNvPr id="454" name="Google Shape;311;p20"/>
              <p:cNvSpPr/>
              <p:nvPr/>
            </p:nvSpPr>
            <p:spPr>
              <a:xfrm>
                <a:off x="746270" y="1630427"/>
                <a:ext cx="89788" cy="935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479" y="9933"/>
                      <a:pt x="10184" y="18210"/>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55" name="Google Shape;312;p20"/>
              <p:cNvSpPr/>
              <p:nvPr/>
            </p:nvSpPr>
            <p:spPr>
              <a:xfrm>
                <a:off x="762320" y="1645108"/>
                <a:ext cx="44045" cy="478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912" y="8948"/>
                      <a:pt x="9205" y="16510"/>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56" name="Google Shape;313;p20"/>
              <p:cNvSpPr/>
              <p:nvPr/>
            </p:nvSpPr>
            <p:spPr>
              <a:xfrm flipH="1">
                <a:off x="17765" y="1071934"/>
                <a:ext cx="9" cy="29358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57" name="Google Shape;314;p20"/>
              <p:cNvSpPr/>
              <p:nvPr/>
            </p:nvSpPr>
            <p:spPr>
              <a:xfrm flipH="1">
                <a:off x="14003" y="1381229"/>
                <a:ext cx="9" cy="15533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58" name="Google Shape;315;p20"/>
              <p:cNvSpPr/>
              <p:nvPr/>
            </p:nvSpPr>
            <p:spPr>
              <a:xfrm>
                <a:off x="834009" y="1077741"/>
                <a:ext cx="9" cy="26012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grpSp>
        <p:grpSp>
          <p:nvGrpSpPr>
            <p:cNvPr id="469" name="Google Shape;316;p20"/>
            <p:cNvGrpSpPr/>
            <p:nvPr/>
          </p:nvGrpSpPr>
          <p:grpSpPr>
            <a:xfrm>
              <a:off x="1655833" y="-3"/>
              <a:ext cx="457478" cy="534774"/>
              <a:chOff x="-1" y="0"/>
              <a:chExt cx="457477" cy="534772"/>
            </a:xfrm>
          </p:grpSpPr>
          <p:sp>
            <p:nvSpPr>
              <p:cNvPr id="460" name="Google Shape;317;p20"/>
              <p:cNvSpPr/>
              <p:nvPr/>
            </p:nvSpPr>
            <p:spPr>
              <a:xfrm>
                <a:off x="64146" y="-1"/>
                <a:ext cx="386486" cy="385967"/>
              </a:xfrm>
              <a:custGeom>
                <a:avLst/>
                <a:gdLst/>
                <a:ahLst/>
                <a:cxnLst>
                  <a:cxn ang="0">
                    <a:pos x="wd2" y="hd2"/>
                  </a:cxn>
                  <a:cxn ang="5400000">
                    <a:pos x="wd2" y="hd2"/>
                  </a:cxn>
                  <a:cxn ang="10800000">
                    <a:pos x="wd2" y="hd2"/>
                  </a:cxn>
                  <a:cxn ang="16200000">
                    <a:pos x="wd2" y="hd2"/>
                  </a:cxn>
                </a:cxnLst>
                <a:rect l="0" t="0" r="r" b="b"/>
                <a:pathLst>
                  <a:path w="21600" h="21600" extrusionOk="0">
                    <a:moveTo>
                      <a:pt x="10785" y="0"/>
                    </a:moveTo>
                    <a:cubicBezTo>
                      <a:pt x="4820" y="0"/>
                      <a:pt x="0" y="4826"/>
                      <a:pt x="0" y="10800"/>
                    </a:cubicBezTo>
                    <a:cubicBezTo>
                      <a:pt x="0" y="16774"/>
                      <a:pt x="4820" y="21600"/>
                      <a:pt x="10785" y="21600"/>
                    </a:cubicBezTo>
                    <a:cubicBezTo>
                      <a:pt x="16750" y="21600"/>
                      <a:pt x="21600" y="16774"/>
                      <a:pt x="21600" y="10800"/>
                    </a:cubicBezTo>
                    <a:cubicBezTo>
                      <a:pt x="21600" y="4826"/>
                      <a:pt x="16750" y="0"/>
                      <a:pt x="10785" y="0"/>
                    </a:cubicBezTo>
                    <a:close/>
                  </a:path>
                </a:pathLst>
              </a:custGeom>
              <a:solidFill>
                <a:srgbClr val="00AEB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61" name="Google Shape;318;p20"/>
              <p:cNvSpPr/>
              <p:nvPr/>
            </p:nvSpPr>
            <p:spPr>
              <a:xfrm flipV="1">
                <a:off x="161938" y="64687"/>
                <a:ext cx="205086" cy="249769"/>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62" name="Google Shape;319;p20"/>
              <p:cNvSpPr/>
              <p:nvPr/>
            </p:nvSpPr>
            <p:spPr>
              <a:xfrm>
                <a:off x="93858" y="26004"/>
                <a:ext cx="242671" cy="279507"/>
              </a:xfrm>
              <a:custGeom>
                <a:avLst/>
                <a:gdLst/>
                <a:ahLst/>
                <a:cxnLst>
                  <a:cxn ang="0">
                    <a:pos x="wd2" y="hd2"/>
                  </a:cxn>
                  <a:cxn ang="5400000">
                    <a:pos x="wd2" y="hd2"/>
                  </a:cxn>
                  <a:cxn ang="10800000">
                    <a:pos x="wd2" y="hd2"/>
                  </a:cxn>
                  <a:cxn ang="16200000">
                    <a:pos x="wd2" y="hd2"/>
                  </a:cxn>
                </a:cxnLst>
                <a:rect l="0" t="0" r="r" b="b"/>
                <a:pathLst>
                  <a:path w="20990" h="21102" extrusionOk="0">
                    <a:moveTo>
                      <a:pt x="2755" y="21102"/>
                    </a:moveTo>
                    <a:cubicBezTo>
                      <a:pt x="253" y="18005"/>
                      <a:pt x="-610" y="13915"/>
                      <a:pt x="436" y="10182"/>
                    </a:cubicBezTo>
                    <a:cubicBezTo>
                      <a:pt x="1481" y="6490"/>
                      <a:pt x="4391" y="3234"/>
                      <a:pt x="8302" y="1488"/>
                    </a:cubicBezTo>
                    <a:cubicBezTo>
                      <a:pt x="12168" y="-260"/>
                      <a:pt x="16943" y="-498"/>
                      <a:pt x="20990" y="931"/>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63" name="Google Shape;320;p20"/>
              <p:cNvSpPr/>
              <p:nvPr/>
            </p:nvSpPr>
            <p:spPr>
              <a:xfrm>
                <a:off x="-2" y="418562"/>
                <a:ext cx="167740" cy="1162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869" y="19159"/>
                      <a:pt x="16926" y="11046"/>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64" name="Google Shape;321;p20"/>
              <p:cNvSpPr/>
              <p:nvPr/>
            </p:nvSpPr>
            <p:spPr>
              <a:xfrm>
                <a:off x="97793" y="405951"/>
                <a:ext cx="89392" cy="79933"/>
              </a:xfrm>
              <a:custGeom>
                <a:avLst/>
                <a:gdLst/>
                <a:ahLst/>
                <a:cxnLst>
                  <a:cxn ang="0">
                    <a:pos x="wd2" y="hd2"/>
                  </a:cxn>
                  <a:cxn ang="5400000">
                    <a:pos x="wd2" y="hd2"/>
                  </a:cxn>
                  <a:cxn ang="10800000">
                    <a:pos x="wd2" y="hd2"/>
                  </a:cxn>
                  <a:cxn ang="16200000">
                    <a:pos x="wd2" y="hd2"/>
                  </a:cxn>
                </a:cxnLst>
                <a:rect l="0" t="0" r="r" b="b"/>
                <a:pathLst>
                  <a:path w="21600" h="21600" extrusionOk="0">
                    <a:moveTo>
                      <a:pt x="18553" y="0"/>
                    </a:moveTo>
                    <a:lnTo>
                      <a:pt x="0" y="4830"/>
                    </a:lnTo>
                    <a:lnTo>
                      <a:pt x="765" y="8238"/>
                    </a:lnTo>
                    <a:lnTo>
                      <a:pt x="16011" y="4259"/>
                    </a:lnTo>
                    <a:lnTo>
                      <a:pt x="18427" y="21600"/>
                    </a:lnTo>
                    <a:lnTo>
                      <a:pt x="21600" y="21030"/>
                    </a:lnTo>
                    <a:lnTo>
                      <a:pt x="18553" y="0"/>
                    </a:ln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65" name="Google Shape;322;p20"/>
              <p:cNvSpPr/>
              <p:nvPr/>
            </p:nvSpPr>
            <p:spPr>
              <a:xfrm>
                <a:off x="335991" y="318121"/>
                <a:ext cx="121486" cy="957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071" y="18398"/>
                      <a:pt x="17112" y="10445"/>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66" name="Google Shape;323;p20"/>
              <p:cNvSpPr/>
              <p:nvPr/>
            </p:nvSpPr>
            <p:spPr>
              <a:xfrm>
                <a:off x="398047" y="375453"/>
                <a:ext cx="55228" cy="425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229" y="16529"/>
                      <a:pt x="15632" y="9063"/>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67" name="Google Shape;324;p20"/>
              <p:cNvSpPr/>
              <p:nvPr/>
            </p:nvSpPr>
            <p:spPr>
              <a:xfrm>
                <a:off x="29954" y="54687"/>
                <a:ext cx="55236" cy="128312"/>
              </a:xfrm>
              <a:custGeom>
                <a:avLst/>
                <a:gdLst/>
                <a:ahLst/>
                <a:cxnLst>
                  <a:cxn ang="0">
                    <a:pos x="wd2" y="hd2"/>
                  </a:cxn>
                  <a:cxn ang="5400000">
                    <a:pos x="wd2" y="hd2"/>
                  </a:cxn>
                  <a:cxn ang="10800000">
                    <a:pos x="wd2" y="hd2"/>
                  </a:cxn>
                  <a:cxn ang="16200000">
                    <a:pos x="wd2" y="hd2"/>
                  </a:cxn>
                </a:cxnLst>
                <a:rect l="0" t="0" r="r" b="b"/>
                <a:pathLst>
                  <a:path w="21403" h="21600" extrusionOk="0">
                    <a:moveTo>
                      <a:pt x="4" y="21600"/>
                    </a:moveTo>
                    <a:cubicBezTo>
                      <a:pt x="-197" y="13545"/>
                      <a:pt x="7747" y="5577"/>
                      <a:pt x="21403"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68" name="Google Shape;325;p20"/>
              <p:cNvSpPr/>
              <p:nvPr/>
            </p:nvSpPr>
            <p:spPr>
              <a:xfrm>
                <a:off x="11038" y="65741"/>
                <a:ext cx="33655" cy="588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387" y="13694"/>
                      <a:pt x="11816" y="6365"/>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grpSp>
        <p:grpSp>
          <p:nvGrpSpPr>
            <p:cNvPr id="490" name="Google Shape;326;p20"/>
            <p:cNvGrpSpPr/>
            <p:nvPr/>
          </p:nvGrpSpPr>
          <p:grpSpPr>
            <a:xfrm>
              <a:off x="1694835" y="1790904"/>
              <a:ext cx="553828" cy="1082895"/>
              <a:chOff x="0" y="0"/>
              <a:chExt cx="553826" cy="1082893"/>
            </a:xfrm>
          </p:grpSpPr>
          <p:sp>
            <p:nvSpPr>
              <p:cNvPr id="470" name="Google Shape;327;p20"/>
              <p:cNvSpPr/>
              <p:nvPr/>
            </p:nvSpPr>
            <p:spPr>
              <a:xfrm>
                <a:off x="147216" y="759774"/>
                <a:ext cx="63153" cy="194622"/>
              </a:xfrm>
              <a:custGeom>
                <a:avLst/>
                <a:gdLst/>
                <a:ahLst/>
                <a:cxnLst>
                  <a:cxn ang="0">
                    <a:pos x="wd2" y="hd2"/>
                  </a:cxn>
                  <a:cxn ang="5400000">
                    <a:pos x="wd2" y="hd2"/>
                  </a:cxn>
                  <a:cxn ang="10800000">
                    <a:pos x="wd2" y="hd2"/>
                  </a:cxn>
                  <a:cxn ang="16200000">
                    <a:pos x="wd2" y="hd2"/>
                  </a:cxn>
                </a:cxnLst>
                <a:rect l="0" t="0" r="r" b="b"/>
                <a:pathLst>
                  <a:path w="20750" h="21600" extrusionOk="0">
                    <a:moveTo>
                      <a:pt x="16003" y="0"/>
                    </a:moveTo>
                    <a:cubicBezTo>
                      <a:pt x="13859" y="0"/>
                      <a:pt x="11802" y="506"/>
                      <a:pt x="11340" y="1280"/>
                    </a:cubicBezTo>
                    <a:lnTo>
                      <a:pt x="101" y="19672"/>
                    </a:lnTo>
                    <a:cubicBezTo>
                      <a:pt x="-425" y="20560"/>
                      <a:pt x="1153" y="21391"/>
                      <a:pt x="3614" y="21569"/>
                    </a:cubicBezTo>
                    <a:cubicBezTo>
                      <a:pt x="3932" y="21590"/>
                      <a:pt x="4244" y="21600"/>
                      <a:pt x="4556" y="21600"/>
                    </a:cubicBezTo>
                    <a:cubicBezTo>
                      <a:pt x="6810" y="21600"/>
                      <a:pt x="8769" y="21054"/>
                      <a:pt x="9237" y="20324"/>
                    </a:cubicBezTo>
                    <a:lnTo>
                      <a:pt x="20649" y="1932"/>
                    </a:lnTo>
                    <a:cubicBezTo>
                      <a:pt x="21175" y="1042"/>
                      <a:pt x="19597" y="213"/>
                      <a:pt x="16962" y="35"/>
                    </a:cubicBezTo>
                    <a:cubicBezTo>
                      <a:pt x="16645" y="12"/>
                      <a:pt x="16327" y="0"/>
                      <a:pt x="16003"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71" name="Google Shape;328;p20"/>
              <p:cNvSpPr/>
              <p:nvPr/>
            </p:nvSpPr>
            <p:spPr>
              <a:xfrm>
                <a:off x="170509" y="128814"/>
                <a:ext cx="294525" cy="120815"/>
              </a:xfrm>
              <a:custGeom>
                <a:avLst/>
                <a:gdLst/>
                <a:ahLst/>
                <a:cxnLst>
                  <a:cxn ang="0">
                    <a:pos x="wd2" y="hd2"/>
                  </a:cxn>
                  <a:cxn ang="5400000">
                    <a:pos x="wd2" y="hd2"/>
                  </a:cxn>
                  <a:cxn ang="10800000">
                    <a:pos x="wd2" y="hd2"/>
                  </a:cxn>
                  <a:cxn ang="16200000">
                    <a:pos x="wd2" y="hd2"/>
                  </a:cxn>
                </a:cxnLst>
                <a:rect l="0" t="0" r="r" b="b"/>
                <a:pathLst>
                  <a:path w="21600" h="21600" extrusionOk="0">
                    <a:moveTo>
                      <a:pt x="980" y="0"/>
                    </a:moveTo>
                    <a:lnTo>
                      <a:pt x="0" y="11086"/>
                    </a:lnTo>
                    <a:lnTo>
                      <a:pt x="20660" y="21600"/>
                    </a:lnTo>
                    <a:lnTo>
                      <a:pt x="21600" y="10514"/>
                    </a:lnTo>
                    <a:lnTo>
                      <a:pt x="980" y="0"/>
                    </a:lnTo>
                    <a:close/>
                  </a:path>
                </a:pathLst>
              </a:custGeom>
              <a:solidFill>
                <a:schemeClr val="accent4"/>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72" name="Google Shape;329;p20"/>
              <p:cNvSpPr/>
              <p:nvPr/>
            </p:nvSpPr>
            <p:spPr>
              <a:xfrm>
                <a:off x="255504" y="33678"/>
                <a:ext cx="172657" cy="82322"/>
              </a:xfrm>
              <a:custGeom>
                <a:avLst/>
                <a:gdLst/>
                <a:ahLst/>
                <a:cxnLst>
                  <a:cxn ang="0">
                    <a:pos x="wd2" y="hd2"/>
                  </a:cxn>
                  <a:cxn ang="5400000">
                    <a:pos x="wd2" y="hd2"/>
                  </a:cxn>
                  <a:cxn ang="10800000">
                    <a:pos x="wd2" y="hd2"/>
                  </a:cxn>
                  <a:cxn ang="16200000">
                    <a:pos x="wd2" y="hd2"/>
                  </a:cxn>
                </a:cxnLst>
                <a:rect l="0" t="0" r="r" b="b"/>
                <a:pathLst>
                  <a:path w="21600" h="21600" extrusionOk="0">
                    <a:moveTo>
                      <a:pt x="1269" y="0"/>
                    </a:moveTo>
                    <a:lnTo>
                      <a:pt x="0" y="12763"/>
                    </a:lnTo>
                    <a:lnTo>
                      <a:pt x="20328" y="21600"/>
                    </a:lnTo>
                    <a:lnTo>
                      <a:pt x="21600" y="8975"/>
                    </a:lnTo>
                    <a:lnTo>
                      <a:pt x="1269" y="0"/>
                    </a:lnTo>
                    <a:close/>
                  </a:path>
                </a:pathLst>
              </a:custGeom>
              <a:solidFill>
                <a:schemeClr val="accent4"/>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73" name="Google Shape;330;p20"/>
              <p:cNvSpPr/>
              <p:nvPr/>
            </p:nvSpPr>
            <p:spPr>
              <a:xfrm>
                <a:off x="280088" y="89810"/>
                <a:ext cx="97289" cy="76977"/>
              </a:xfrm>
              <a:custGeom>
                <a:avLst/>
                <a:gdLst/>
                <a:ahLst/>
                <a:cxnLst>
                  <a:cxn ang="0">
                    <a:pos x="wd2" y="hd2"/>
                  </a:cxn>
                  <a:cxn ang="5400000">
                    <a:pos x="wd2" y="hd2"/>
                  </a:cxn>
                  <a:cxn ang="10800000">
                    <a:pos x="wd2" y="hd2"/>
                  </a:cxn>
                  <a:cxn ang="16200000">
                    <a:pos x="wd2" y="hd2"/>
                  </a:cxn>
                </a:cxnLst>
                <a:rect l="0" t="0" r="r" b="b"/>
                <a:pathLst>
                  <a:path w="21600" h="21600" extrusionOk="0">
                    <a:moveTo>
                      <a:pt x="2729" y="0"/>
                    </a:moveTo>
                    <a:lnTo>
                      <a:pt x="0" y="16497"/>
                    </a:lnTo>
                    <a:lnTo>
                      <a:pt x="18871" y="21600"/>
                    </a:lnTo>
                    <a:lnTo>
                      <a:pt x="21600" y="4950"/>
                    </a:lnTo>
                    <a:lnTo>
                      <a:pt x="2729" y="0"/>
                    </a:lnTo>
                    <a:close/>
                  </a:path>
                </a:pathLst>
              </a:custGeom>
              <a:solidFill>
                <a:schemeClr val="accent4"/>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74" name="Google Shape;331;p20"/>
              <p:cNvSpPr/>
              <p:nvPr/>
            </p:nvSpPr>
            <p:spPr>
              <a:xfrm>
                <a:off x="94612" y="197237"/>
                <a:ext cx="323379" cy="560172"/>
              </a:xfrm>
              <a:custGeom>
                <a:avLst/>
                <a:gdLst/>
                <a:ahLst/>
                <a:cxnLst>
                  <a:cxn ang="0">
                    <a:pos x="wd2" y="hd2"/>
                  </a:cxn>
                  <a:cxn ang="5400000">
                    <a:pos x="wd2" y="hd2"/>
                  </a:cxn>
                  <a:cxn ang="10800000">
                    <a:pos x="wd2" y="hd2"/>
                  </a:cxn>
                  <a:cxn ang="16200000">
                    <a:pos x="wd2" y="hd2"/>
                  </a:cxn>
                </a:cxnLst>
                <a:rect l="0" t="0" r="r" b="b"/>
                <a:pathLst>
                  <a:path w="21600" h="21600" extrusionOk="0">
                    <a:moveTo>
                      <a:pt x="7176" y="0"/>
                    </a:moveTo>
                    <a:lnTo>
                      <a:pt x="0" y="19848"/>
                    </a:lnTo>
                    <a:lnTo>
                      <a:pt x="14424" y="21600"/>
                    </a:lnTo>
                    <a:lnTo>
                      <a:pt x="21600" y="1731"/>
                    </a:lnTo>
                    <a:lnTo>
                      <a:pt x="7176" y="0"/>
                    </a:ln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75" name="Google Shape;332;p20"/>
              <p:cNvSpPr/>
              <p:nvPr/>
            </p:nvSpPr>
            <p:spPr>
              <a:xfrm>
                <a:off x="129887" y="283825"/>
                <a:ext cx="245885" cy="435639"/>
              </a:xfrm>
              <a:custGeom>
                <a:avLst/>
                <a:gdLst/>
                <a:ahLst/>
                <a:cxnLst>
                  <a:cxn ang="0">
                    <a:pos x="wd2" y="hd2"/>
                  </a:cxn>
                  <a:cxn ang="5400000">
                    <a:pos x="wd2" y="hd2"/>
                  </a:cxn>
                  <a:cxn ang="10800000">
                    <a:pos x="wd2" y="hd2"/>
                  </a:cxn>
                  <a:cxn ang="16200000">
                    <a:pos x="wd2" y="hd2"/>
                  </a:cxn>
                </a:cxnLst>
                <a:rect l="0" t="0" r="r" b="b"/>
                <a:pathLst>
                  <a:path w="21600" h="21600" extrusionOk="0">
                    <a:moveTo>
                      <a:pt x="7326" y="0"/>
                    </a:moveTo>
                    <a:lnTo>
                      <a:pt x="0" y="19930"/>
                    </a:lnTo>
                    <a:lnTo>
                      <a:pt x="14228" y="21600"/>
                    </a:lnTo>
                    <a:lnTo>
                      <a:pt x="21600" y="1670"/>
                    </a:lnTo>
                    <a:lnTo>
                      <a:pt x="7326" y="0"/>
                    </a:lnTo>
                    <a:close/>
                  </a:path>
                </a:pathLst>
              </a:custGeom>
              <a:solidFill>
                <a:schemeClr val="accent4"/>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76" name="Google Shape;333;p20"/>
              <p:cNvSpPr/>
              <p:nvPr/>
            </p:nvSpPr>
            <p:spPr>
              <a:xfrm>
                <a:off x="116958" y="716795"/>
                <a:ext cx="168437" cy="62259"/>
              </a:xfrm>
              <a:custGeom>
                <a:avLst/>
                <a:gdLst/>
                <a:ahLst/>
                <a:cxnLst>
                  <a:cxn ang="0">
                    <a:pos x="wd2" y="hd2"/>
                  </a:cxn>
                  <a:cxn ang="5400000">
                    <a:pos x="wd2" y="hd2"/>
                  </a:cxn>
                  <a:cxn ang="10800000">
                    <a:pos x="wd2" y="hd2"/>
                  </a:cxn>
                  <a:cxn ang="16200000">
                    <a:pos x="wd2" y="hd2"/>
                  </a:cxn>
                </a:cxnLst>
                <a:rect l="0" t="0" r="r" b="b"/>
                <a:pathLst>
                  <a:path w="20023" h="21600" extrusionOk="0">
                    <a:moveTo>
                      <a:pt x="73" y="0"/>
                    </a:moveTo>
                    <a:cubicBezTo>
                      <a:pt x="73" y="0"/>
                      <a:pt x="-1453" y="13351"/>
                      <a:pt x="9412" y="19843"/>
                    </a:cubicBezTo>
                    <a:cubicBezTo>
                      <a:pt x="11437" y="21094"/>
                      <a:pt x="13076" y="21600"/>
                      <a:pt x="14401" y="21600"/>
                    </a:cubicBezTo>
                    <a:cubicBezTo>
                      <a:pt x="20147" y="21600"/>
                      <a:pt x="20022" y="12051"/>
                      <a:pt x="20022" y="12051"/>
                    </a:cubicBezTo>
                    <a:lnTo>
                      <a:pt x="73" y="0"/>
                    </a:ln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77" name="Google Shape;334;p20"/>
              <p:cNvSpPr/>
              <p:nvPr/>
            </p:nvSpPr>
            <p:spPr>
              <a:xfrm>
                <a:off x="174255" y="331393"/>
                <a:ext cx="109579" cy="2299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78" name="Google Shape;335;p20"/>
              <p:cNvSpPr/>
              <p:nvPr/>
            </p:nvSpPr>
            <p:spPr>
              <a:xfrm>
                <a:off x="156617" y="416383"/>
                <a:ext cx="71631" cy="14446"/>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79" name="Google Shape;336;p20"/>
              <p:cNvSpPr/>
              <p:nvPr/>
            </p:nvSpPr>
            <p:spPr>
              <a:xfrm>
                <a:off x="138979" y="500303"/>
                <a:ext cx="106906" cy="21937"/>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80" name="Google Shape;337;p20"/>
              <p:cNvSpPr/>
              <p:nvPr/>
            </p:nvSpPr>
            <p:spPr>
              <a:xfrm>
                <a:off x="117050" y="605077"/>
                <a:ext cx="59886" cy="1230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81" name="Google Shape;338;p20"/>
              <p:cNvSpPr/>
              <p:nvPr/>
            </p:nvSpPr>
            <p:spPr>
              <a:xfrm flipH="1">
                <a:off x="282235" y="349576"/>
                <a:ext cx="68413" cy="327116"/>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82" name="Google Shape;339;p20"/>
              <p:cNvSpPr/>
              <p:nvPr/>
            </p:nvSpPr>
            <p:spPr>
              <a:xfrm flipH="1">
                <a:off x="255504" y="584220"/>
                <a:ext cx="18719" cy="86068"/>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83" name="Google Shape;340;p20"/>
              <p:cNvSpPr/>
              <p:nvPr/>
            </p:nvSpPr>
            <p:spPr>
              <a:xfrm>
                <a:off x="-1" y="561781"/>
                <a:ext cx="553827" cy="521112"/>
              </a:xfrm>
              <a:custGeom>
                <a:avLst/>
                <a:gdLst/>
                <a:ahLst/>
                <a:cxnLst>
                  <a:cxn ang="0">
                    <a:pos x="wd2" y="hd2"/>
                  </a:cxn>
                  <a:cxn ang="5400000">
                    <a:pos x="wd2" y="hd2"/>
                  </a:cxn>
                  <a:cxn ang="10800000">
                    <a:pos x="wd2" y="hd2"/>
                  </a:cxn>
                  <a:cxn ang="16200000">
                    <a:pos x="wd2" y="hd2"/>
                  </a:cxn>
                </a:cxnLst>
                <a:rect l="0" t="0" r="r" b="b"/>
                <a:pathLst>
                  <a:path w="21393" h="21204" extrusionOk="0">
                    <a:moveTo>
                      <a:pt x="0" y="15204"/>
                    </a:moveTo>
                    <a:cubicBezTo>
                      <a:pt x="1528" y="17880"/>
                      <a:pt x="4047" y="19925"/>
                      <a:pt x="6917" y="20773"/>
                    </a:cubicBezTo>
                    <a:cubicBezTo>
                      <a:pt x="9767" y="21600"/>
                      <a:pt x="12947" y="21230"/>
                      <a:pt x="15528" y="19729"/>
                    </a:cubicBezTo>
                    <a:cubicBezTo>
                      <a:pt x="18853" y="17793"/>
                      <a:pt x="21125" y="14030"/>
                      <a:pt x="21372" y="10050"/>
                    </a:cubicBezTo>
                    <a:cubicBezTo>
                      <a:pt x="21600" y="6265"/>
                      <a:pt x="19989" y="2415"/>
                      <a:pt x="17222"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84" name="Google Shape;341;p20"/>
              <p:cNvSpPr/>
              <p:nvPr/>
            </p:nvSpPr>
            <p:spPr>
              <a:xfrm>
                <a:off x="434030" y="551089"/>
                <a:ext cx="80728" cy="81780"/>
              </a:xfrm>
              <a:custGeom>
                <a:avLst/>
                <a:gdLst/>
                <a:ahLst/>
                <a:cxnLst>
                  <a:cxn ang="0">
                    <a:pos x="wd2" y="hd2"/>
                  </a:cxn>
                  <a:cxn ang="5400000">
                    <a:pos x="wd2" y="hd2"/>
                  </a:cxn>
                  <a:cxn ang="10800000">
                    <a:pos x="wd2" y="hd2"/>
                  </a:cxn>
                  <a:cxn ang="16200000">
                    <a:pos x="wd2" y="hd2"/>
                  </a:cxn>
                </a:cxnLst>
                <a:rect l="0" t="0" r="r" b="b"/>
                <a:pathLst>
                  <a:path w="21600" h="21600" extrusionOk="0">
                    <a:moveTo>
                      <a:pt x="21454" y="0"/>
                    </a:moveTo>
                    <a:lnTo>
                      <a:pt x="0" y="567"/>
                    </a:lnTo>
                    <a:lnTo>
                      <a:pt x="2146" y="21600"/>
                    </a:lnTo>
                    <a:lnTo>
                      <a:pt x="5722" y="21321"/>
                    </a:lnTo>
                    <a:lnTo>
                      <a:pt x="4005" y="3953"/>
                    </a:lnTo>
                    <a:lnTo>
                      <a:pt x="21600" y="3530"/>
                    </a:lnTo>
                    <a:lnTo>
                      <a:pt x="21454" y="0"/>
                    </a:ln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85" name="Google Shape;342;p20"/>
              <p:cNvSpPr/>
              <p:nvPr/>
            </p:nvSpPr>
            <p:spPr>
              <a:xfrm flipH="1">
                <a:off x="323111" y="359740"/>
                <a:ext cx="25138" cy="9141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86" name="Google Shape;343;p20"/>
              <p:cNvSpPr/>
              <p:nvPr/>
            </p:nvSpPr>
            <p:spPr>
              <a:xfrm>
                <a:off x="274468" y="354922"/>
                <a:ext cx="10174" cy="76449"/>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87" name="Google Shape;344;p20"/>
              <p:cNvSpPr/>
              <p:nvPr/>
            </p:nvSpPr>
            <p:spPr>
              <a:xfrm>
                <a:off x="217277" y="390744"/>
                <a:ext cx="22447" cy="4330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88" name="Google Shape;345;p20"/>
              <p:cNvSpPr/>
              <p:nvPr/>
            </p:nvSpPr>
            <p:spPr>
              <a:xfrm flipV="1">
                <a:off x="369608" y="401966"/>
                <a:ext cx="14446" cy="5079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89" name="Google Shape;346;p20"/>
              <p:cNvSpPr/>
              <p:nvPr/>
            </p:nvSpPr>
            <p:spPr>
              <a:xfrm>
                <a:off x="426012" y="-1"/>
                <a:ext cx="35831" cy="34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94" y="14287"/>
                      <a:pt x="14506" y="7313"/>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grpSp>
        <p:grpSp>
          <p:nvGrpSpPr>
            <p:cNvPr id="504" name="Google Shape;347;p20"/>
            <p:cNvGrpSpPr/>
            <p:nvPr/>
          </p:nvGrpSpPr>
          <p:grpSpPr>
            <a:xfrm>
              <a:off x="229116" y="25616"/>
              <a:ext cx="625466" cy="715938"/>
              <a:chOff x="0" y="0"/>
              <a:chExt cx="625465" cy="715937"/>
            </a:xfrm>
          </p:grpSpPr>
          <p:sp>
            <p:nvSpPr>
              <p:cNvPr id="491" name="Google Shape;348;p20"/>
              <p:cNvSpPr/>
              <p:nvPr/>
            </p:nvSpPr>
            <p:spPr>
              <a:xfrm>
                <a:off x="-1" y="99918"/>
                <a:ext cx="251559" cy="276837"/>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82" y="0"/>
                      <a:pt x="0" y="4438"/>
                      <a:pt x="0" y="9814"/>
                    </a:cubicBezTo>
                    <a:lnTo>
                      <a:pt x="0" y="21600"/>
                    </a:lnTo>
                    <a:lnTo>
                      <a:pt x="21600" y="21600"/>
                    </a:lnTo>
                    <a:lnTo>
                      <a:pt x="21600" y="9814"/>
                    </a:lnTo>
                    <a:cubicBezTo>
                      <a:pt x="21600" y="7125"/>
                      <a:pt x="20367" y="4662"/>
                      <a:pt x="18394" y="2913"/>
                    </a:cubicBezTo>
                    <a:cubicBezTo>
                      <a:pt x="16471" y="1120"/>
                      <a:pt x="13759" y="0"/>
                      <a:pt x="10801" y="0"/>
                    </a:cubicBezTo>
                    <a:close/>
                  </a:path>
                </a:pathLst>
              </a:custGeom>
              <a:solidFill>
                <a:srgbClr val="AABED7"/>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92" name="Google Shape;349;p20"/>
              <p:cNvSpPr/>
              <p:nvPr/>
            </p:nvSpPr>
            <p:spPr>
              <a:xfrm>
                <a:off x="-1" y="376754"/>
                <a:ext cx="251559" cy="2860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101"/>
                    </a:lnTo>
                    <a:cubicBezTo>
                      <a:pt x="0" y="17306"/>
                      <a:pt x="4882" y="21600"/>
                      <a:pt x="10801" y="21600"/>
                    </a:cubicBezTo>
                    <a:cubicBezTo>
                      <a:pt x="16718" y="21600"/>
                      <a:pt x="21600" y="17306"/>
                      <a:pt x="21600" y="12101"/>
                    </a:cubicBezTo>
                    <a:lnTo>
                      <a:pt x="21600" y="0"/>
                    </a:lnTo>
                    <a:close/>
                  </a:path>
                </a:pathLst>
              </a:custGeom>
              <a:solidFill>
                <a:srgbClr val="FFFFFF"/>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93" name="Google Shape;350;p20"/>
              <p:cNvSpPr/>
              <p:nvPr/>
            </p:nvSpPr>
            <p:spPr>
              <a:xfrm>
                <a:off x="39060" y="134969"/>
                <a:ext cx="98205" cy="959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168" y="387"/>
                      <a:pt x="10864" y="2843"/>
                      <a:pt x="6949" y="6723"/>
                    </a:cubicBezTo>
                    <a:cubicBezTo>
                      <a:pt x="3030" y="10732"/>
                      <a:pt x="503" y="16038"/>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94" name="Google Shape;351;p20"/>
              <p:cNvSpPr/>
              <p:nvPr/>
            </p:nvSpPr>
            <p:spPr>
              <a:xfrm>
                <a:off x="23518" y="260169"/>
                <a:ext cx="12706" cy="87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178" y="7247"/>
                      <a:pt x="8089" y="14353"/>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95" name="Google Shape;352;p20"/>
              <p:cNvSpPr/>
              <p:nvPr/>
            </p:nvSpPr>
            <p:spPr>
              <a:xfrm flipH="1">
                <a:off x="221702" y="408914"/>
                <a:ext cx="10" cy="127510"/>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496" name="Google Shape;353;p20"/>
              <p:cNvSpPr/>
              <p:nvPr/>
            </p:nvSpPr>
            <p:spPr>
              <a:xfrm>
                <a:off x="249819" y="667672"/>
                <a:ext cx="55731" cy="482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480" y="10800"/>
                      <a:pt x="9800" y="19536"/>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97" name="Google Shape;354;p20"/>
              <p:cNvSpPr/>
              <p:nvPr/>
            </p:nvSpPr>
            <p:spPr>
              <a:xfrm>
                <a:off x="317031" y="356417"/>
                <a:ext cx="308434" cy="96737"/>
              </a:xfrm>
              <a:custGeom>
                <a:avLst/>
                <a:gdLst/>
                <a:ahLst/>
                <a:cxnLst>
                  <a:cxn ang="0">
                    <a:pos x="wd2" y="hd2"/>
                  </a:cxn>
                  <a:cxn ang="5400000">
                    <a:pos x="wd2" y="hd2"/>
                  </a:cxn>
                  <a:cxn ang="10800000">
                    <a:pos x="wd2" y="hd2"/>
                  </a:cxn>
                  <a:cxn ang="16200000">
                    <a:pos x="wd2" y="hd2"/>
                  </a:cxn>
                </a:cxnLst>
                <a:rect l="0" t="0" r="r" b="b"/>
                <a:pathLst>
                  <a:path w="21600" h="20550" extrusionOk="0">
                    <a:moveTo>
                      <a:pt x="21600" y="20550"/>
                    </a:moveTo>
                    <a:cubicBezTo>
                      <a:pt x="19066" y="12737"/>
                      <a:pt x="15928" y="6638"/>
                      <a:pt x="12469" y="3342"/>
                    </a:cubicBezTo>
                    <a:cubicBezTo>
                      <a:pt x="8447" y="-685"/>
                      <a:pt x="4062" y="-1050"/>
                      <a:pt x="0" y="2122"/>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98" name="Google Shape;355;p20"/>
              <p:cNvSpPr/>
              <p:nvPr/>
            </p:nvSpPr>
            <p:spPr>
              <a:xfrm>
                <a:off x="302103" y="299793"/>
                <a:ext cx="81560" cy="114871"/>
              </a:xfrm>
              <a:custGeom>
                <a:avLst/>
                <a:gdLst/>
                <a:ahLst/>
                <a:cxnLst>
                  <a:cxn ang="0">
                    <a:pos x="wd2" y="hd2"/>
                  </a:cxn>
                  <a:cxn ang="5400000">
                    <a:pos x="wd2" y="hd2"/>
                  </a:cxn>
                  <a:cxn ang="10800000">
                    <a:pos x="wd2" y="hd2"/>
                  </a:cxn>
                  <a:cxn ang="16200000">
                    <a:pos x="wd2" y="hd2"/>
                  </a:cxn>
                </a:cxnLst>
                <a:rect l="0" t="0" r="r" b="b"/>
                <a:pathLst>
                  <a:path w="21600" h="21600" extrusionOk="0">
                    <a:moveTo>
                      <a:pt x="12932" y="0"/>
                    </a:moveTo>
                    <a:lnTo>
                      <a:pt x="0" y="13285"/>
                    </a:lnTo>
                    <a:lnTo>
                      <a:pt x="19623" y="21600"/>
                    </a:lnTo>
                    <a:lnTo>
                      <a:pt x="21600" y="19226"/>
                    </a:lnTo>
                    <a:lnTo>
                      <a:pt x="5475" y="12529"/>
                    </a:lnTo>
                    <a:lnTo>
                      <a:pt x="16125" y="1514"/>
                    </a:lnTo>
                    <a:lnTo>
                      <a:pt x="12932" y="0"/>
                    </a:ln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499" name="Google Shape;356;p20"/>
              <p:cNvSpPr/>
              <p:nvPr/>
            </p:nvSpPr>
            <p:spPr>
              <a:xfrm flipV="1">
                <a:off x="237782" y="0"/>
                <a:ext cx="85584" cy="98204"/>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500" name="Google Shape;357;p20"/>
              <p:cNvSpPr/>
              <p:nvPr/>
            </p:nvSpPr>
            <p:spPr>
              <a:xfrm flipV="1">
                <a:off x="201012" y="2872"/>
                <a:ext cx="43090" cy="72943"/>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501" name="Google Shape;358;p20"/>
              <p:cNvSpPr/>
              <p:nvPr/>
            </p:nvSpPr>
            <p:spPr>
              <a:xfrm>
                <a:off x="151884" y="14360"/>
                <a:ext cx="12706" cy="505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68" y="14483"/>
                      <a:pt x="12932" y="7117"/>
                      <a:pt x="2160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02" name="Google Shape;359;p20"/>
              <p:cNvSpPr/>
              <p:nvPr/>
            </p:nvSpPr>
            <p:spPr>
              <a:xfrm flipV="1">
                <a:off x="272815" y="105096"/>
                <a:ext cx="58583" cy="33887"/>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sp>
            <p:nvSpPr>
              <p:cNvPr id="503" name="Google Shape;360;p20"/>
              <p:cNvSpPr/>
              <p:nvPr/>
            </p:nvSpPr>
            <p:spPr>
              <a:xfrm flipV="1">
                <a:off x="279711" y="172874"/>
                <a:ext cx="45376" cy="5167"/>
              </a:xfrm>
              <a:prstGeom prst="line">
                <a:avLst/>
              </a:prstGeom>
              <a:noFill/>
              <a:ln w="19000" cap="rnd">
                <a:solidFill>
                  <a:srgbClr val="000000"/>
                </a:solidFill>
                <a:prstDash val="solid"/>
                <a:round/>
              </a:ln>
              <a:effectLst/>
            </p:spPr>
            <p:txBody>
              <a:bodyPr wrap="square" lIns="45718" tIns="45718" rIns="45718" bIns="45718" numCol="1" anchor="t">
                <a:noAutofit/>
              </a:bodyPr>
              <a:lstStyle/>
              <a:p>
                <a:endParaRPr/>
              </a:p>
            </p:txBody>
          </p:sp>
        </p:grpSp>
        <p:grpSp>
          <p:nvGrpSpPr>
            <p:cNvPr id="518" name="Google Shape;361;p20"/>
            <p:cNvGrpSpPr/>
            <p:nvPr/>
          </p:nvGrpSpPr>
          <p:grpSpPr>
            <a:xfrm>
              <a:off x="-2" y="1669589"/>
              <a:ext cx="629246" cy="624897"/>
              <a:chOff x="0" y="-1"/>
              <a:chExt cx="629245" cy="624896"/>
            </a:xfrm>
          </p:grpSpPr>
          <p:sp>
            <p:nvSpPr>
              <p:cNvPr id="505" name="Google Shape;362;p20"/>
              <p:cNvSpPr/>
              <p:nvPr/>
            </p:nvSpPr>
            <p:spPr>
              <a:xfrm>
                <a:off x="56794" y="-1"/>
                <a:ext cx="469268" cy="447043"/>
              </a:xfrm>
              <a:custGeom>
                <a:avLst/>
                <a:gdLst/>
                <a:ahLst/>
                <a:cxnLst>
                  <a:cxn ang="0">
                    <a:pos x="wd2" y="hd2"/>
                  </a:cxn>
                  <a:cxn ang="5400000">
                    <a:pos x="wd2" y="hd2"/>
                  </a:cxn>
                  <a:cxn ang="10800000">
                    <a:pos x="wd2" y="hd2"/>
                  </a:cxn>
                  <a:cxn ang="16200000">
                    <a:pos x="wd2" y="hd2"/>
                  </a:cxn>
                </a:cxnLst>
                <a:rect l="0" t="0" r="r" b="b"/>
                <a:pathLst>
                  <a:path w="21600" h="21600" extrusionOk="0">
                    <a:moveTo>
                      <a:pt x="6244" y="0"/>
                    </a:moveTo>
                    <a:cubicBezTo>
                      <a:pt x="2800" y="0"/>
                      <a:pt x="0" y="2915"/>
                      <a:pt x="0" y="6531"/>
                    </a:cubicBezTo>
                    <a:cubicBezTo>
                      <a:pt x="0" y="6531"/>
                      <a:pt x="0" y="6578"/>
                      <a:pt x="0" y="6624"/>
                    </a:cubicBezTo>
                    <a:cubicBezTo>
                      <a:pt x="23" y="7418"/>
                      <a:pt x="156" y="8188"/>
                      <a:pt x="423" y="8887"/>
                    </a:cubicBezTo>
                    <a:cubicBezTo>
                      <a:pt x="1267" y="11850"/>
                      <a:pt x="3267" y="16795"/>
                      <a:pt x="11156" y="21600"/>
                    </a:cubicBezTo>
                    <a:cubicBezTo>
                      <a:pt x="11156" y="21600"/>
                      <a:pt x="20422" y="16725"/>
                      <a:pt x="21489" y="7744"/>
                    </a:cubicBezTo>
                    <a:cubicBezTo>
                      <a:pt x="21555" y="7347"/>
                      <a:pt x="21600" y="6951"/>
                      <a:pt x="21600" y="6531"/>
                    </a:cubicBezTo>
                    <a:cubicBezTo>
                      <a:pt x="21600" y="6461"/>
                      <a:pt x="21600" y="6391"/>
                      <a:pt x="21578" y="6321"/>
                    </a:cubicBezTo>
                    <a:cubicBezTo>
                      <a:pt x="21467" y="2799"/>
                      <a:pt x="18733" y="0"/>
                      <a:pt x="15356" y="0"/>
                    </a:cubicBezTo>
                    <a:cubicBezTo>
                      <a:pt x="13556" y="0"/>
                      <a:pt x="11934" y="793"/>
                      <a:pt x="10800" y="2076"/>
                    </a:cubicBezTo>
                    <a:cubicBezTo>
                      <a:pt x="9666" y="793"/>
                      <a:pt x="8045" y="0"/>
                      <a:pt x="6244" y="0"/>
                    </a:cubicBezTo>
                    <a:close/>
                  </a:path>
                </a:pathLst>
              </a:custGeom>
              <a:solidFill>
                <a:srgbClr val="F3681C"/>
              </a:solid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06" name="Google Shape;363;p20"/>
              <p:cNvSpPr/>
              <p:nvPr/>
            </p:nvSpPr>
            <p:spPr>
              <a:xfrm>
                <a:off x="616539" y="128564"/>
                <a:ext cx="12706" cy="127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cubicBezTo>
                      <a:pt x="21600" y="13996"/>
                      <a:pt x="21600" y="6350"/>
                      <a:pt x="21600" y="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07" name="Google Shape;364;p20"/>
              <p:cNvSpPr/>
              <p:nvPr/>
            </p:nvSpPr>
            <p:spPr>
              <a:xfrm>
                <a:off x="616539" y="128564"/>
                <a:ext cx="12706" cy="127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6350"/>
                      <a:pt x="21600" y="13996"/>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08" name="Google Shape;365;p20"/>
              <p:cNvSpPr/>
              <p:nvPr/>
            </p:nvSpPr>
            <p:spPr>
              <a:xfrm>
                <a:off x="80937" y="24620"/>
                <a:ext cx="96083" cy="13227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412" y="1497"/>
                      <a:pt x="9877" y="4492"/>
                      <a:pt x="6078" y="8357"/>
                    </a:cubicBezTo>
                    <a:cubicBezTo>
                      <a:pt x="2171" y="12141"/>
                      <a:pt x="0" y="16872"/>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09" name="Google Shape;366;p20"/>
              <p:cNvSpPr/>
              <p:nvPr/>
            </p:nvSpPr>
            <p:spPr>
              <a:xfrm>
                <a:off x="88179" y="174286"/>
                <a:ext cx="17878" cy="482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71" y="7776"/>
                      <a:pt x="8755" y="15551"/>
                      <a:pt x="2160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10" name="Google Shape;367;p20"/>
              <p:cNvSpPr/>
              <p:nvPr/>
            </p:nvSpPr>
            <p:spPr>
              <a:xfrm>
                <a:off x="470061" y="49715"/>
                <a:ext cx="34839" cy="105263"/>
              </a:xfrm>
              <a:custGeom>
                <a:avLst/>
                <a:gdLst/>
                <a:ahLst/>
                <a:cxnLst>
                  <a:cxn ang="0">
                    <a:pos x="wd2" y="hd2"/>
                  </a:cxn>
                  <a:cxn ang="5400000">
                    <a:pos x="wd2" y="hd2"/>
                  </a:cxn>
                  <a:cxn ang="10800000">
                    <a:pos x="wd2" y="hd2"/>
                  </a:cxn>
                  <a:cxn ang="16200000">
                    <a:pos x="wd2" y="hd2"/>
                  </a:cxn>
                </a:cxnLst>
                <a:rect l="0" t="0" r="r" b="b"/>
                <a:pathLst>
                  <a:path w="18550" h="21600" extrusionOk="0">
                    <a:moveTo>
                      <a:pt x="0" y="0"/>
                    </a:moveTo>
                    <a:cubicBezTo>
                      <a:pt x="14916" y="5352"/>
                      <a:pt x="21600" y="13872"/>
                      <a:pt x="17234"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11" name="Google Shape;368;p20"/>
              <p:cNvSpPr/>
              <p:nvPr/>
            </p:nvSpPr>
            <p:spPr>
              <a:xfrm>
                <a:off x="139355" y="104225"/>
                <a:ext cx="441743" cy="265090"/>
              </a:xfrm>
              <a:custGeom>
                <a:avLst/>
                <a:gdLst/>
                <a:ahLst/>
                <a:cxnLst>
                  <a:cxn ang="0">
                    <a:pos x="wd2" y="hd2"/>
                  </a:cxn>
                  <a:cxn ang="5400000">
                    <a:pos x="wd2" y="hd2"/>
                  </a:cxn>
                  <a:cxn ang="10800000">
                    <a:pos x="wd2" y="hd2"/>
                  </a:cxn>
                  <a:cxn ang="16200000">
                    <a:pos x="wd2" y="hd2"/>
                  </a:cxn>
                </a:cxnLst>
                <a:rect l="0" t="0" r="r" b="b"/>
                <a:pathLst>
                  <a:path w="21600" h="21600" extrusionOk="0">
                    <a:moveTo>
                      <a:pt x="6659" y="0"/>
                    </a:moveTo>
                    <a:cubicBezTo>
                      <a:pt x="6438" y="0"/>
                      <a:pt x="6226" y="265"/>
                      <a:pt x="6138" y="633"/>
                    </a:cubicBezTo>
                    <a:lnTo>
                      <a:pt x="4013" y="11136"/>
                    </a:lnTo>
                    <a:lnTo>
                      <a:pt x="566" y="11136"/>
                    </a:lnTo>
                    <a:cubicBezTo>
                      <a:pt x="259" y="11136"/>
                      <a:pt x="0" y="11530"/>
                      <a:pt x="0" y="12041"/>
                    </a:cubicBezTo>
                    <a:cubicBezTo>
                      <a:pt x="0" y="12592"/>
                      <a:pt x="259" y="12986"/>
                      <a:pt x="566" y="12986"/>
                    </a:cubicBezTo>
                    <a:lnTo>
                      <a:pt x="4414" y="12986"/>
                    </a:lnTo>
                    <a:cubicBezTo>
                      <a:pt x="4651" y="12986"/>
                      <a:pt x="4863" y="12749"/>
                      <a:pt x="4934" y="12356"/>
                    </a:cubicBezTo>
                    <a:lnTo>
                      <a:pt x="6539" y="4528"/>
                    </a:lnTo>
                    <a:lnTo>
                      <a:pt x="8522" y="20853"/>
                    </a:lnTo>
                    <a:cubicBezTo>
                      <a:pt x="8569" y="21247"/>
                      <a:pt x="8758" y="21561"/>
                      <a:pt x="9018" y="21600"/>
                    </a:cubicBezTo>
                    <a:lnTo>
                      <a:pt x="9065" y="21600"/>
                    </a:lnTo>
                    <a:cubicBezTo>
                      <a:pt x="9301" y="21600"/>
                      <a:pt x="9513" y="21364"/>
                      <a:pt x="9585" y="20971"/>
                    </a:cubicBezTo>
                    <a:lnTo>
                      <a:pt x="12252" y="9445"/>
                    </a:lnTo>
                    <a:lnTo>
                      <a:pt x="13149" y="11962"/>
                    </a:lnTo>
                    <a:cubicBezTo>
                      <a:pt x="13243" y="12238"/>
                      <a:pt x="13432" y="12435"/>
                      <a:pt x="13621" y="12435"/>
                    </a:cubicBezTo>
                    <a:lnTo>
                      <a:pt x="21034" y="12435"/>
                    </a:lnTo>
                    <a:cubicBezTo>
                      <a:pt x="21341" y="12435"/>
                      <a:pt x="21600" y="12002"/>
                      <a:pt x="21600" y="11491"/>
                    </a:cubicBezTo>
                    <a:cubicBezTo>
                      <a:pt x="21600" y="10980"/>
                      <a:pt x="21341" y="10546"/>
                      <a:pt x="21034" y="10546"/>
                    </a:cubicBezTo>
                    <a:lnTo>
                      <a:pt x="13952" y="10546"/>
                    </a:lnTo>
                    <a:lnTo>
                      <a:pt x="12653" y="6810"/>
                    </a:lnTo>
                    <a:cubicBezTo>
                      <a:pt x="12545" y="6521"/>
                      <a:pt x="12358" y="6332"/>
                      <a:pt x="12165" y="6332"/>
                    </a:cubicBezTo>
                    <a:cubicBezTo>
                      <a:pt x="12147" y="6332"/>
                      <a:pt x="12128" y="6334"/>
                      <a:pt x="12110" y="6338"/>
                    </a:cubicBezTo>
                    <a:cubicBezTo>
                      <a:pt x="11897" y="6338"/>
                      <a:pt x="11709" y="6573"/>
                      <a:pt x="11638" y="6928"/>
                    </a:cubicBezTo>
                    <a:lnTo>
                      <a:pt x="9230" y="17312"/>
                    </a:lnTo>
                    <a:lnTo>
                      <a:pt x="7224" y="752"/>
                    </a:lnTo>
                    <a:cubicBezTo>
                      <a:pt x="7176" y="318"/>
                      <a:pt x="6964" y="4"/>
                      <a:pt x="6704" y="4"/>
                    </a:cubicBezTo>
                    <a:cubicBezTo>
                      <a:pt x="6689" y="1"/>
                      <a:pt x="6674" y="0"/>
                      <a:pt x="6659" y="0"/>
                    </a:cubicBez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12" name="Google Shape;369;p20"/>
              <p:cNvSpPr/>
              <p:nvPr/>
            </p:nvSpPr>
            <p:spPr>
              <a:xfrm>
                <a:off x="373506" y="497255"/>
                <a:ext cx="242367" cy="127641"/>
              </a:xfrm>
              <a:custGeom>
                <a:avLst/>
                <a:gdLst/>
                <a:ahLst/>
                <a:cxnLst>
                  <a:cxn ang="0">
                    <a:pos x="wd2" y="hd2"/>
                  </a:cxn>
                  <a:cxn ang="5400000">
                    <a:pos x="wd2" y="hd2"/>
                  </a:cxn>
                  <a:cxn ang="10800000">
                    <a:pos x="wd2" y="hd2"/>
                  </a:cxn>
                  <a:cxn ang="16200000">
                    <a:pos x="wd2" y="hd2"/>
                  </a:cxn>
                </a:cxnLst>
                <a:rect l="0" t="0" r="r" b="b"/>
                <a:pathLst>
                  <a:path w="21600" h="20250" extrusionOk="0">
                    <a:moveTo>
                      <a:pt x="21600" y="20068"/>
                    </a:moveTo>
                    <a:cubicBezTo>
                      <a:pt x="13037" y="21600"/>
                      <a:pt x="4173" y="13327"/>
                      <a:pt x="0" y="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13" name="Google Shape;370;p20"/>
              <p:cNvSpPr/>
              <p:nvPr/>
            </p:nvSpPr>
            <p:spPr>
              <a:xfrm>
                <a:off x="354193" y="486629"/>
                <a:ext cx="78708" cy="68577"/>
              </a:xfrm>
              <a:custGeom>
                <a:avLst/>
                <a:gdLst/>
                <a:ahLst/>
                <a:cxnLst>
                  <a:cxn ang="0">
                    <a:pos x="wd2" y="hd2"/>
                  </a:cxn>
                  <a:cxn ang="5400000">
                    <a:pos x="wd2" y="hd2"/>
                  </a:cxn>
                  <a:cxn ang="10800000">
                    <a:pos x="wd2" y="hd2"/>
                  </a:cxn>
                  <a:cxn ang="16200000">
                    <a:pos x="wd2" y="hd2"/>
                  </a:cxn>
                </a:cxnLst>
                <a:rect l="0" t="0" r="r" b="b"/>
                <a:pathLst>
                  <a:path w="21600" h="21600" extrusionOk="0">
                    <a:moveTo>
                      <a:pt x="3710" y="0"/>
                    </a:moveTo>
                    <a:lnTo>
                      <a:pt x="0" y="20990"/>
                    </a:lnTo>
                    <a:lnTo>
                      <a:pt x="3047" y="21600"/>
                    </a:lnTo>
                    <a:lnTo>
                      <a:pt x="6094" y="4413"/>
                    </a:lnTo>
                    <a:lnTo>
                      <a:pt x="20802" y="9126"/>
                    </a:lnTo>
                    <a:lnTo>
                      <a:pt x="21600" y="5779"/>
                    </a:lnTo>
                    <a:lnTo>
                      <a:pt x="3710" y="0"/>
                    </a:lnTo>
                    <a:close/>
                  </a:path>
                </a:pathLst>
              </a:custGeom>
              <a:solidFill>
                <a:srgbClr val="000000"/>
              </a:solidFill>
              <a:ln w="12700" cap="flat">
                <a:noFill/>
                <a:miter lim="400000"/>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14" name="Google Shape;371;p20"/>
              <p:cNvSpPr/>
              <p:nvPr/>
            </p:nvSpPr>
            <p:spPr>
              <a:xfrm>
                <a:off x="27128" y="102351"/>
                <a:ext cx="13269" cy="101864"/>
              </a:xfrm>
              <a:custGeom>
                <a:avLst/>
                <a:gdLst/>
                <a:ahLst/>
                <a:cxnLst>
                  <a:cxn ang="0">
                    <a:pos x="wd2" y="hd2"/>
                  </a:cxn>
                  <a:cxn ang="5400000">
                    <a:pos x="wd2" y="hd2"/>
                  </a:cxn>
                  <a:cxn ang="10800000">
                    <a:pos x="wd2" y="hd2"/>
                  </a:cxn>
                  <a:cxn ang="16200000">
                    <a:pos x="wd2" y="hd2"/>
                  </a:cxn>
                </a:cxnLst>
                <a:rect l="0" t="0" r="r" b="b"/>
                <a:pathLst>
                  <a:path w="17439" h="21600" extrusionOk="0">
                    <a:moveTo>
                      <a:pt x="3464" y="0"/>
                    </a:moveTo>
                    <a:cubicBezTo>
                      <a:pt x="-4161" y="7164"/>
                      <a:pt x="936" y="14742"/>
                      <a:pt x="17439"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15" name="Google Shape;372;p20"/>
              <p:cNvSpPr/>
              <p:nvPr/>
            </p:nvSpPr>
            <p:spPr>
              <a:xfrm>
                <a:off x="-1" y="129861"/>
                <a:ext cx="12707" cy="676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52"/>
                      <a:pt x="7211" y="14657"/>
                      <a:pt x="2160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16" name="Google Shape;373;p20"/>
              <p:cNvSpPr/>
              <p:nvPr/>
            </p:nvSpPr>
            <p:spPr>
              <a:xfrm>
                <a:off x="453654" y="292551"/>
                <a:ext cx="52633" cy="796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043" y="8117"/>
                      <a:pt x="9512" y="15580"/>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sp>
            <p:nvSpPr>
              <p:cNvPr id="517" name="Google Shape;374;p20"/>
              <p:cNvSpPr/>
              <p:nvPr/>
            </p:nvSpPr>
            <p:spPr>
              <a:xfrm>
                <a:off x="582574" y="333093"/>
                <a:ext cx="26549" cy="453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283" y="8044"/>
                      <a:pt x="9824" y="15393"/>
                      <a:pt x="0" y="21600"/>
                    </a:cubicBezTo>
                  </a:path>
                </a:pathLst>
              </a:custGeom>
              <a:noFill/>
              <a:ln w="19000" cap="rnd">
                <a:solidFill>
                  <a:srgbClr val="000000"/>
                </a:solidFill>
                <a:prstDash val="solid"/>
                <a:round/>
              </a:ln>
              <a:effectLst/>
            </p:spPr>
            <p:txBody>
              <a:bodyPr wrap="square" lIns="45718" tIns="45718" rIns="45718" bIns="45718" numCol="1" anchor="ctr">
                <a:noAutofit/>
              </a:bodyPr>
              <a:lstStyle/>
              <a:p>
                <a:pPr>
                  <a:defRPr sz="2400">
                    <a:latin typeface="Tw Cen MT"/>
                    <a:ea typeface="Tw Cen MT"/>
                    <a:cs typeface="Tw Cen MT"/>
                    <a:sym typeface="Tw Cen MT"/>
                  </a:defRPr>
                </a:pPr>
                <a:endParaRPr/>
              </a:p>
            </p:txBody>
          </p:sp>
        </p:grpSp>
      </p:grpSp>
      <p:sp>
        <p:nvSpPr>
          <p:cNvPr id="520" name="ALL medicines can potentially cause an ADR…"/>
          <p:cNvSpPr txBox="1"/>
          <p:nvPr/>
        </p:nvSpPr>
        <p:spPr>
          <a:xfrm>
            <a:off x="2572416" y="1529818"/>
            <a:ext cx="8595409" cy="4085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69900" indent="-457200">
              <a:lnSpc>
                <a:spcPts val="3500"/>
              </a:lnSpc>
              <a:buClr>
                <a:srgbClr val="F3681C"/>
              </a:buClr>
              <a:buSzPct val="100000"/>
              <a:buFont typeface="Tw Cen MT"/>
              <a:buChar char="๏"/>
              <a:defRPr sz="2800">
                <a:solidFill>
                  <a:srgbClr val="344160"/>
                </a:solidFill>
                <a:latin typeface="Tw Cen MT"/>
                <a:ea typeface="Tw Cen MT"/>
                <a:cs typeface="Tw Cen MT"/>
                <a:sym typeface="Tw Cen MT"/>
              </a:defRPr>
            </a:pPr>
            <a:r>
              <a:t>ADRs can </a:t>
            </a:r>
            <a:r>
              <a:rPr b="1"/>
              <a:t>affect</a:t>
            </a:r>
            <a:r>
              <a:t> a client’s </a:t>
            </a:r>
            <a:r>
              <a:rPr b="1"/>
              <a:t>quality of life </a:t>
            </a:r>
            <a:r>
              <a:t>and should be prevented</a:t>
            </a:r>
          </a:p>
          <a:p>
            <a:pPr marL="469900" indent="-457200">
              <a:lnSpc>
                <a:spcPts val="3500"/>
              </a:lnSpc>
              <a:buClr>
                <a:srgbClr val="F3681C"/>
              </a:buClr>
              <a:buSzPct val="100000"/>
              <a:buFont typeface="Tw Cen MT"/>
              <a:buChar char="๏"/>
              <a:defRPr sz="2800">
                <a:solidFill>
                  <a:srgbClr val="344160"/>
                </a:solidFill>
                <a:latin typeface="Tw Cen MT"/>
                <a:ea typeface="Tw Cen MT"/>
                <a:cs typeface="Tw Cen MT"/>
                <a:sym typeface="Tw Cen MT"/>
              </a:defRPr>
            </a:pPr>
            <a:r>
              <a:t>ADRs can </a:t>
            </a:r>
            <a:r>
              <a:rPr b="1"/>
              <a:t>impact negatively on disease states </a:t>
            </a:r>
            <a:r>
              <a:t>and can cause death</a:t>
            </a:r>
          </a:p>
          <a:p>
            <a:pPr marL="469900" indent="-457200">
              <a:lnSpc>
                <a:spcPts val="3500"/>
              </a:lnSpc>
              <a:buClr>
                <a:srgbClr val="F3681C"/>
              </a:buClr>
              <a:buSzPct val="100000"/>
              <a:buFont typeface="Tw Cen MT"/>
              <a:buChar char="๏"/>
              <a:defRPr sz="2800">
                <a:solidFill>
                  <a:srgbClr val="344160"/>
                </a:solidFill>
                <a:latin typeface="Tw Cen MT"/>
                <a:ea typeface="Tw Cen MT"/>
                <a:cs typeface="Tw Cen MT"/>
                <a:sym typeface="Tw Cen MT"/>
              </a:defRPr>
            </a:pPr>
            <a:r>
              <a:t>ADRs can cause </a:t>
            </a:r>
            <a:r>
              <a:rPr b="1"/>
              <a:t>poor medication adherence</a:t>
            </a:r>
          </a:p>
          <a:p>
            <a:pPr marL="469900" indent="-457200">
              <a:lnSpc>
                <a:spcPts val="3500"/>
              </a:lnSpc>
              <a:buClr>
                <a:srgbClr val="F3681C"/>
              </a:buClr>
              <a:buSzPct val="100000"/>
              <a:buFont typeface="Tw Cen MT"/>
              <a:buChar char="๏"/>
              <a:defRPr sz="2800">
                <a:solidFill>
                  <a:srgbClr val="344160"/>
                </a:solidFill>
                <a:latin typeface="Tw Cen MT"/>
                <a:ea typeface="Tw Cen MT"/>
                <a:cs typeface="Tw Cen MT"/>
                <a:sym typeface="Tw Cen MT"/>
              </a:defRPr>
            </a:pPr>
            <a:r>
              <a:t>ADRs can cause </a:t>
            </a:r>
            <a:r>
              <a:rPr b="1"/>
              <a:t>unplanned / prolonged hospitalisation </a:t>
            </a:r>
            <a:r>
              <a:t>-  increased burden / costs to health care system</a:t>
            </a:r>
          </a:p>
          <a:p>
            <a:pPr marL="469900" indent="-457200">
              <a:lnSpc>
                <a:spcPts val="3500"/>
              </a:lnSpc>
              <a:buClr>
                <a:srgbClr val="F3681C"/>
              </a:buClr>
              <a:buSzPct val="100000"/>
              <a:buFont typeface="Tw Cen MT"/>
              <a:buChar char="๏"/>
              <a:defRPr sz="2800">
                <a:solidFill>
                  <a:srgbClr val="344160"/>
                </a:solidFill>
                <a:latin typeface="Tw Cen MT"/>
                <a:ea typeface="Tw Cen MT"/>
                <a:cs typeface="Tw Cen MT"/>
                <a:sym typeface="Tw Cen MT"/>
              </a:defRPr>
            </a:pPr>
            <a:r>
              <a:t>ADR reporting can help </a:t>
            </a:r>
            <a:r>
              <a:rPr b="1"/>
              <a:t>to ensure public health safety </a:t>
            </a:r>
            <a:r>
              <a:t>-  promote rational and safe use of medicines</a:t>
            </a:r>
          </a:p>
        </p:txBody>
      </p:sp>
      <p:sp>
        <p:nvSpPr>
          <p:cNvPr id="521" name="Slide Number Placeholder 1"/>
          <p:cNvSpPr txBox="1">
            <a:spLocks noGrp="1"/>
          </p:cNvSpPr>
          <p:nvPr>
            <p:ph type="sldNum" sz="quarter" idx="4294967295"/>
          </p:nvPr>
        </p:nvSpPr>
        <p:spPr>
          <a:xfrm>
            <a:off x="11775875" y="6411955"/>
            <a:ext cx="211987" cy="320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600" b="1"/>
            </a:lvl1pPr>
          </a:lstStyle>
          <a:p>
            <a:fld id="{86CB4B4D-7CA3-9044-876B-883B54F8677D}" type="slidenum">
              <a:t>9</a:t>
            </a:fld>
            <a:endParaRPr/>
          </a:p>
        </p:txBody>
      </p:sp>
      <p:sp>
        <p:nvSpPr>
          <p:cNvPr id="522" name="ADR Reporting for CHWs"/>
          <p:cNvSpPr txBox="1"/>
          <p:nvPr/>
        </p:nvSpPr>
        <p:spPr>
          <a:xfrm>
            <a:off x="10043235" y="6431005"/>
            <a:ext cx="1639969" cy="256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solidFill>
                  <a:srgbClr val="213358"/>
                </a:solidFill>
                <a:latin typeface="Tw Cen MT"/>
                <a:ea typeface="Tw Cen MT"/>
                <a:cs typeface="Tw Cen MT"/>
                <a:sym typeface="Tw Cen MT"/>
              </a:defRPr>
            </a:lvl1pPr>
          </a:lstStyle>
          <a:p>
            <a:r>
              <a:t>ADR Reporting for CHWs</a:t>
            </a:r>
          </a:p>
        </p:txBody>
      </p:sp>
    </p:spTree>
  </p:cSld>
  <p:clrMapOvr>
    <a:masterClrMapping/>
  </p:clrMapOvr>
  <p:transition spd="med"/>
</p:sld>
</file>

<file path=ppt/theme/theme1.xml><?xml version="1.0" encoding="utf-8"?>
<a:theme xmlns:a="http://schemas.openxmlformats.org/drawingml/2006/main" name="Droplet">
  <a:themeElements>
    <a:clrScheme name="Droplet">
      <a:dk1>
        <a:srgbClr val="000000"/>
      </a:dk1>
      <a:lt1>
        <a:srgbClr val="FFFFFF"/>
      </a:lt1>
      <a:dk2>
        <a:srgbClr val="A7A7A7"/>
      </a:dk2>
      <a:lt2>
        <a:srgbClr val="535353"/>
      </a:lt2>
      <a:accent1>
        <a:srgbClr val="2FA3EE"/>
      </a:accent1>
      <a:accent2>
        <a:srgbClr val="4BCAAD"/>
      </a:accent2>
      <a:accent3>
        <a:srgbClr val="86C157"/>
      </a:accent3>
      <a:accent4>
        <a:srgbClr val="D99C3F"/>
      </a:accent4>
      <a:accent5>
        <a:srgbClr val="CE6633"/>
      </a:accent5>
      <a:accent6>
        <a:srgbClr val="A35DD1"/>
      </a:accent6>
      <a:hlink>
        <a:srgbClr val="0000FF"/>
      </a:hlink>
      <a:folHlink>
        <a:srgbClr val="FF00FF"/>
      </a:folHlink>
    </a:clrScheme>
    <a:fontScheme name="Droplet">
      <a:majorFont>
        <a:latin typeface="Calibri"/>
        <a:ea typeface="Calibri"/>
        <a:cs typeface="Calibri"/>
      </a:majorFont>
      <a:minorFont>
        <a:latin typeface="Helvetica"/>
        <a:ea typeface="Helvetica"/>
        <a:cs typeface="Helvetica"/>
      </a:minorFont>
    </a:fontScheme>
    <a:fmtScheme name="Dropl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8000"/>
              </a:srgbClr>
            </a:outerShdw>
          </a:effectLst>
        </a:effectStyle>
        <a:effectStyle>
          <a:effectLst>
            <a:outerShdw blurRad="50800" dist="25400" dir="5400000" rotWithShape="0">
              <a:srgbClr val="000000">
                <a:alpha val="28000"/>
              </a:srgbClr>
            </a:outerShdw>
          </a:effectLst>
        </a:effectStyle>
        <a:effectStyle>
          <a:effectLst>
            <a:outerShdw blurRad="50800" dist="25400" dir="5400000" rotWithShape="0">
              <a:srgbClr val="000000">
                <a:alpha val="2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28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2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roplet">
  <a:themeElements>
    <a:clrScheme name="Droplet">
      <a:dk1>
        <a:srgbClr val="000000"/>
      </a:dk1>
      <a:lt1>
        <a:srgbClr val="FFFFFF"/>
      </a:lt1>
      <a:dk2>
        <a:srgbClr val="A7A7A7"/>
      </a:dk2>
      <a:lt2>
        <a:srgbClr val="535353"/>
      </a:lt2>
      <a:accent1>
        <a:srgbClr val="2FA3EE"/>
      </a:accent1>
      <a:accent2>
        <a:srgbClr val="4BCAAD"/>
      </a:accent2>
      <a:accent3>
        <a:srgbClr val="86C157"/>
      </a:accent3>
      <a:accent4>
        <a:srgbClr val="D99C3F"/>
      </a:accent4>
      <a:accent5>
        <a:srgbClr val="CE6633"/>
      </a:accent5>
      <a:accent6>
        <a:srgbClr val="A35DD1"/>
      </a:accent6>
      <a:hlink>
        <a:srgbClr val="0000FF"/>
      </a:hlink>
      <a:folHlink>
        <a:srgbClr val="FF00FF"/>
      </a:folHlink>
    </a:clrScheme>
    <a:fontScheme name="Droplet">
      <a:majorFont>
        <a:latin typeface="Calibri"/>
        <a:ea typeface="Calibri"/>
        <a:cs typeface="Calibri"/>
      </a:majorFont>
      <a:minorFont>
        <a:latin typeface="Helvetica"/>
        <a:ea typeface="Helvetica"/>
        <a:cs typeface="Helvetica"/>
      </a:minorFont>
    </a:fontScheme>
    <a:fmtScheme name="Dropl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8000"/>
              </a:srgbClr>
            </a:outerShdw>
          </a:effectLst>
        </a:effectStyle>
        <a:effectStyle>
          <a:effectLst>
            <a:outerShdw blurRad="50800" dist="25400" dir="5400000" rotWithShape="0">
              <a:srgbClr val="000000">
                <a:alpha val="28000"/>
              </a:srgbClr>
            </a:outerShdw>
          </a:effectLst>
        </a:effectStyle>
        <a:effectStyle>
          <a:effectLst>
            <a:outerShdw blurRad="50800" dist="25400" dir="5400000" rotWithShape="0">
              <a:srgbClr val="000000">
                <a:alpha val="2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28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2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2464</Words>
  <Application>Microsoft Office PowerPoint</Application>
  <PresentationFormat>Widescreen</PresentationFormat>
  <Paragraphs>256</Paragraphs>
  <Slides>24</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Avenir Next Regular</vt:lpstr>
      <vt:lpstr>Calibri</vt:lpstr>
      <vt:lpstr>Helvetica</vt:lpstr>
      <vt:lpstr>Tw Cen MT</vt:lpstr>
      <vt:lpstr>Wingdings</vt:lpstr>
      <vt:lpstr>Wingdings 3</vt:lpstr>
      <vt:lpstr>Droplet</vt:lpstr>
      <vt:lpstr>The Community Health  Worker (CHW)  and Suspected Adverse Drug Reaction (ADR) Reporting</vt:lpstr>
      <vt:lpstr>Presenter(s): Date:  Venue:</vt:lpstr>
      <vt:lpstr>Presentation Outline</vt:lpstr>
      <vt:lpstr>outcomes  to Achieve</vt:lpstr>
      <vt:lpstr>PowerPoint Presentation</vt:lpstr>
      <vt:lpstr>PowerPoint Presentation</vt:lpstr>
      <vt:lpstr>PowerPoint Presentation</vt:lpstr>
      <vt:lpstr>Why is it important to report SUSPECTED Adverse  Drug Reactions?</vt:lpstr>
      <vt:lpstr>  Why is it important to report SUSPECTED Adverse Drug    Reactions?</vt:lpstr>
      <vt:lpstr>WHO ARE THE KEY STAKEHOLDERS IN adverse drug reporting?</vt:lpstr>
      <vt:lpstr>important role of CHWs IN REPORTING suspected ADRs </vt:lpstr>
      <vt:lpstr>PowerPoint Presentation</vt:lpstr>
      <vt:lpstr>PowerPoint Presentation</vt:lpstr>
      <vt:lpstr>The  WHO defined these as serious events: </vt:lpstr>
      <vt:lpstr>DECISION-MAKING PROCESS TO REPORT OR 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Community Health  Worker (CHW)  and Suspected Adverse Drug Reaction (ADR) Reporting</dc:title>
  <dc:creator>Lindia Trout</dc:creator>
  <cp:lastModifiedBy>Lindia Trout</cp:lastModifiedBy>
  <cp:revision>1</cp:revision>
  <dcterms:modified xsi:type="dcterms:W3CDTF">2023-10-18T07:36:09Z</dcterms:modified>
</cp:coreProperties>
</file>